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93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3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409827" y="4616454"/>
            <a:ext cx="6467475" cy="1057275"/>
          </a:xfrm>
        </p:spPr>
        <p:txBody>
          <a:bodyPr lIns="360000"/>
          <a:lstStyle>
            <a:lvl1pPr>
              <a:defRPr sz="2000" b="1" baseline="0" smtClean="0">
                <a:solidFill>
                  <a:srgbClr val="0066CC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409825" y="2579692"/>
            <a:ext cx="6477000" cy="1470025"/>
          </a:xfrm>
        </p:spPr>
        <p:txBody>
          <a:bodyPr lIns="360000" anchor="t"/>
          <a:lstStyle>
            <a:lvl1pPr>
              <a:lnSpc>
                <a:spcPct val="100000"/>
              </a:lnSpc>
              <a:defRPr sz="3600" smtClean="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Fachbereich, Titel, Datum</a:t>
            </a:r>
          </a:p>
        </p:txBody>
      </p:sp>
      <p:pic>
        <p:nvPicPr>
          <p:cNvPr id="45064" name="Picture 24" descr="Logo_RGB_300d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8939" y="144467"/>
            <a:ext cx="2138362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7"/>
            <a:ext cx="9144000" cy="192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 sz="18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85145"/>
      </p:ext>
    </p:extLst>
  </p:cSld>
  <p:clrMapOvr>
    <a:masterClrMapping/>
  </p:clrMapOvr>
  <p:transition spd="slow"/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9896196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90" y="838200"/>
            <a:ext cx="2160587" cy="547846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7" y="838200"/>
            <a:ext cx="6329363" cy="547846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77510677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Grp="1" noChangeArrowheads="1"/>
          </p:cNvSpPr>
          <p:nvPr>
            <p:ph idx="1"/>
          </p:nvPr>
        </p:nvSpPr>
        <p:spPr bwMode="auto">
          <a:xfrm>
            <a:off x="508002" y="1509486"/>
            <a:ext cx="8108950" cy="4992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900"/>
            </a:lvl3pPr>
          </a:lstStyle>
          <a:p>
            <a:pPr lvl="0"/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Sie</a:t>
            </a:r>
            <a:r>
              <a:rPr lang="en-GB" noProof="0" dirty="0"/>
              <a:t>, um die </a:t>
            </a:r>
            <a:r>
              <a:rPr lang="en-GB" noProof="0" dirty="0" err="1"/>
              <a:t>Formate</a:t>
            </a:r>
            <a:r>
              <a:rPr lang="en-GB" noProof="0" dirty="0"/>
              <a:t> des </a:t>
            </a:r>
            <a:r>
              <a:rPr lang="en-GB" noProof="0" dirty="0" err="1"/>
              <a:t>Vorlagentextes</a:t>
            </a:r>
            <a:r>
              <a:rPr lang="en-GB" noProof="0" dirty="0"/>
              <a:t> </a:t>
            </a:r>
            <a:r>
              <a:rPr lang="en-GB" noProof="0" dirty="0" err="1"/>
              <a:t>zu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1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08002" y="747259"/>
            <a:ext cx="8129836" cy="48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1422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8829067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0946375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7" y="1808163"/>
            <a:ext cx="42449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08163"/>
            <a:ext cx="42449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0492374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6644222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8536649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8669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70580299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6729972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7"/>
            <a:ext cx="9144000" cy="192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 sz="1800">
              <a:latin typeface="Verdana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7" y="1619254"/>
            <a:ext cx="8642350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0827" y="795567"/>
            <a:ext cx="86423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7610475" y="6627813"/>
            <a:ext cx="1227138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3965218-A59B-4292-9C98-79B58A46A890}" type="slidenum">
              <a:rPr lang="de-DE" sz="1000" b="1">
                <a:solidFill>
                  <a:srgbClr val="5F5F5F"/>
                </a:solidFill>
              </a:rPr>
              <a:pPr algn="r">
                <a:defRPr/>
              </a:pPr>
              <a:t>‹Nr.›</a:t>
            </a:fld>
            <a:endParaRPr lang="de-DE" sz="1000" b="1" dirty="0">
              <a:solidFill>
                <a:srgbClr val="5F5F5F"/>
              </a:solidFill>
            </a:endParaRPr>
          </a:p>
        </p:txBody>
      </p:sp>
      <p:pic>
        <p:nvPicPr>
          <p:cNvPr id="2056" name="Picture 24" descr="Logo_RGB_300dpi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38939" y="144467"/>
            <a:ext cx="2138362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908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hf sldNum="0"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5pPr>
      <a:lvl6pPr marL="457189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6pPr>
      <a:lvl7pPr marL="914377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7pPr>
      <a:lvl8pPr marL="1371566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8pPr>
      <a:lvl9pPr marL="1828754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355591" indent="-176209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2pPr>
      <a:lvl3pPr marL="723882" indent="-188909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3pPr>
      <a:lvl4pPr marL="1079473" indent="-176209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4pPr>
      <a:lvl5pPr marL="1435064" indent="-176209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5pPr>
      <a:lvl6pPr marL="1892253" indent="-176209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6pPr>
      <a:lvl7pPr marL="2349441" indent="-176209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7pPr>
      <a:lvl8pPr marL="2806630" indent="-176209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8pPr>
      <a:lvl9pPr marL="3263818" indent="-176209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x.doi.org/10.1080/00131881.2014.898916" TargetMode="External"/><Relationship Id="rId3" Type="http://schemas.openxmlformats.org/officeDocument/2006/relationships/hyperlink" Target="https://doi.org/10.1016/j.lindif.2018.11.011" TargetMode="External"/><Relationship Id="rId7" Type="http://schemas.openxmlformats.org/officeDocument/2006/relationships/hyperlink" Target="http://genderandset.open.ac.uk/index.php/genderandset/article/view/392/687" TargetMode="External"/><Relationship Id="rId2" Type="http://schemas.openxmlformats.org/officeDocument/2006/relationships/hyperlink" Target="https://doi.org/10.1007/s11218-020-09550-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x.doi.org/10.1016/j.paid.2016.09.032" TargetMode="External"/><Relationship Id="rId11" Type="http://schemas.openxmlformats.org/officeDocument/2006/relationships/hyperlink" Target="https://doi.org/10.1016/j.learninstruc.2003.10.002" TargetMode="External"/><Relationship Id="rId5" Type="http://schemas.openxmlformats.org/officeDocument/2006/relationships/hyperlink" Target="https://doi.org/10.1026/0049-8637/a000171" TargetMode="External"/><Relationship Id="rId10" Type="http://schemas.openxmlformats.org/officeDocument/2006/relationships/hyperlink" Target="https://doi.org/10.1007/BF03173559" TargetMode="External"/><Relationship Id="rId4" Type="http://schemas.openxmlformats.org/officeDocument/2006/relationships/hyperlink" Target="http://dx.doi.org/10.1007/s11199-016-0683-1" TargetMode="External"/><Relationship Id="rId9" Type="http://schemas.openxmlformats.org/officeDocument/2006/relationships/hyperlink" Target="https://doi.org/10.1348/000709905X5996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B50572-B41D-450F-A619-51705E99F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76" y="444503"/>
            <a:ext cx="8642351" cy="428625"/>
          </a:xfrm>
        </p:spPr>
        <p:txBody>
          <a:bodyPr/>
          <a:lstStyle/>
          <a:p>
            <a:r>
              <a:rPr lang="de-DE" sz="2000" dirty="0"/>
              <a:t>Auswahl Studien zum Thema des Vortrages </a:t>
            </a:r>
            <a:br>
              <a:rPr lang="de-DE" sz="2000" dirty="0"/>
            </a:br>
            <a:r>
              <a:rPr lang="de-DE" sz="2000" dirty="0"/>
              <a:t>vom 24.11. 2021 von Ursula Kessels </a:t>
            </a:r>
            <a:r>
              <a:rPr lang="de-DE" sz="1400" dirty="0"/>
              <a:t>(chronologisch geordnet)</a:t>
            </a:r>
            <a:r>
              <a:rPr lang="de-DE" sz="2000" dirty="0"/>
              <a:t>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267DB9-D561-4681-8C0E-9731780C0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7" y="1008291"/>
            <a:ext cx="8642351" cy="5646511"/>
          </a:xfrm>
        </p:spPr>
        <p:txBody>
          <a:bodyPr/>
          <a:lstStyle/>
          <a:p>
            <a:r>
              <a:rPr lang="en-US" sz="1051" dirty="0"/>
              <a:t>Kessels, U. &amp; Van </a:t>
            </a:r>
            <a:r>
              <a:rPr lang="en-US" sz="1051" dirty="0" err="1"/>
              <a:t>Houtte</a:t>
            </a:r>
            <a:r>
              <a:rPr lang="en-US" sz="1051" dirty="0"/>
              <a:t>, M. (accepted). Side effects of academic engagement? How boys’ and girls’ well-being is related to their academic engagement and motivational regulation. </a:t>
            </a:r>
            <a:r>
              <a:rPr lang="en-US" sz="1051" i="1" dirty="0"/>
              <a:t>Gender and Education.</a:t>
            </a:r>
            <a:endParaRPr lang="de-DE" sz="1051" dirty="0"/>
          </a:p>
          <a:p>
            <a:r>
              <a:rPr lang="en-US" sz="1051" dirty="0"/>
              <a:t>Kessels, U. &amp; </a:t>
            </a:r>
            <a:r>
              <a:rPr lang="en-US" sz="1051" dirty="0" err="1"/>
              <a:t>Heyder</a:t>
            </a:r>
            <a:r>
              <a:rPr lang="en-US" sz="1051" dirty="0"/>
              <a:t>, A. (2020). Not stupid, but lazy? Psychological benefits of disruptive classroom behavior from an attributional perspective. </a:t>
            </a:r>
            <a:r>
              <a:rPr lang="en-US" sz="1051" i="1" dirty="0"/>
              <a:t>Social Psychology of Education, 23, </a:t>
            </a:r>
            <a:r>
              <a:rPr lang="en-US" sz="1051" dirty="0"/>
              <a:t>583–613</a:t>
            </a:r>
            <a:r>
              <a:rPr lang="en-US" sz="1051" i="1" dirty="0"/>
              <a:t>.</a:t>
            </a:r>
            <a:r>
              <a:rPr lang="en-US" sz="1051" dirty="0"/>
              <a:t> </a:t>
            </a:r>
            <a:r>
              <a:rPr lang="en-US" sz="1051" dirty="0">
                <a:hlinkClick r:id="rId2"/>
              </a:rPr>
              <a:t>https://doi.org/10.1007/s11218-020-09550-6</a:t>
            </a:r>
            <a:endParaRPr lang="de-DE" sz="1051" dirty="0"/>
          </a:p>
          <a:p>
            <a:r>
              <a:rPr lang="en-US" sz="1051" dirty="0"/>
              <a:t>Herrmann, J., </a:t>
            </a:r>
            <a:r>
              <a:rPr lang="en-US" sz="1051" dirty="0" err="1"/>
              <a:t>Koeppen</a:t>
            </a:r>
            <a:r>
              <a:rPr lang="en-US" sz="1051" dirty="0"/>
              <a:t>, K. &amp; Kessels, U. (2019). Do girls take school too seriously? Investigating gender differences in school burnout from a self-worth perspective. </a:t>
            </a:r>
            <a:r>
              <a:rPr lang="en-US" sz="1051" i="1" dirty="0"/>
              <a:t>Learning and Individual Differences, 69, </a:t>
            </a:r>
            <a:r>
              <a:rPr lang="en-US" sz="1051" dirty="0"/>
              <a:t>150-161. </a:t>
            </a:r>
            <a:r>
              <a:rPr lang="en-US" sz="1051" dirty="0">
                <a:hlinkClick r:id="rId3"/>
              </a:rPr>
              <a:t>https://doi.org/10.1016/j.lindif.2018.11.011</a:t>
            </a:r>
            <a:endParaRPr lang="de-DE" sz="1051" dirty="0"/>
          </a:p>
          <a:p>
            <a:r>
              <a:rPr lang="de-DE" sz="1051" dirty="0"/>
              <a:t>Heyder, A. &amp; Kessels, U. (2017). </a:t>
            </a:r>
            <a:r>
              <a:rPr lang="en-US" sz="1051" dirty="0"/>
              <a:t>Boys don’t work? On the psychological benefits of showing low effort in high school. </a:t>
            </a:r>
            <a:r>
              <a:rPr lang="en-US" sz="1051" i="1" dirty="0"/>
              <a:t>Sex Roles, 77</a:t>
            </a:r>
            <a:r>
              <a:rPr lang="en-US" sz="1051" dirty="0"/>
              <a:t>, 72-85. </a:t>
            </a:r>
            <a:r>
              <a:rPr lang="en-US" sz="1051" dirty="0">
                <a:hlinkClick r:id="rId4"/>
              </a:rPr>
              <a:t>http://dx.doi.org/10.1007/s11199-016-0683-1</a:t>
            </a:r>
            <a:endParaRPr lang="de-DE" sz="1051" dirty="0"/>
          </a:p>
          <a:p>
            <a:r>
              <a:rPr lang="en-US" sz="1051" dirty="0"/>
              <a:t>Kessels, U. &amp; </a:t>
            </a:r>
            <a:r>
              <a:rPr lang="en-US" sz="1051" dirty="0" err="1"/>
              <a:t>Heyder</a:t>
            </a:r>
            <a:r>
              <a:rPr lang="en-US" sz="1051" dirty="0"/>
              <a:t>, A. (2017). </a:t>
            </a:r>
            <a:r>
              <a:rPr lang="de-DE" sz="1051" dirty="0"/>
              <a:t>Die Wertschätzung schulischer Anstrengung als Mediator von Geschlechtsunterschieden in Noten: eine fächerspezifische Analyse. </a:t>
            </a:r>
            <a:r>
              <a:rPr lang="de-DE" sz="1051" i="1" dirty="0"/>
              <a:t>Zeitschrift für Entwicklungspsychologie und Pädagogische Psychologie</a:t>
            </a:r>
            <a:r>
              <a:rPr lang="de-DE" sz="1051" dirty="0"/>
              <a:t>, </a:t>
            </a:r>
            <a:r>
              <a:rPr lang="de-DE" sz="1051" i="1" dirty="0"/>
              <a:t>49</a:t>
            </a:r>
            <a:r>
              <a:rPr lang="de-DE" sz="1051" dirty="0"/>
              <a:t>(2), 86–97. </a:t>
            </a:r>
            <a:r>
              <a:rPr lang="de-DE" sz="1051" dirty="0">
                <a:hlinkClick r:id="rId5"/>
              </a:rPr>
              <a:t>https://doi.org/10.1026/0049-8637/a000171</a:t>
            </a:r>
            <a:endParaRPr lang="de-DE" sz="1051" dirty="0"/>
          </a:p>
          <a:p>
            <a:r>
              <a:rPr lang="en-US" sz="1051" dirty="0"/>
              <a:t>Steinmayr, R., &amp; Kessels, U. (2017). Good at school= successful on the job? Explaining gender differences in scholastic and vocational success. </a:t>
            </a:r>
            <a:r>
              <a:rPr lang="en-US" sz="1051" i="1" dirty="0"/>
              <a:t>Personality and Individual Differences</a:t>
            </a:r>
            <a:r>
              <a:rPr lang="en-US" sz="1051" dirty="0"/>
              <a:t>, </a:t>
            </a:r>
            <a:r>
              <a:rPr lang="en-US" sz="1051" i="1" dirty="0"/>
              <a:t>105</a:t>
            </a:r>
            <a:r>
              <a:rPr lang="en-US" sz="1051" dirty="0"/>
              <a:t>, 107-115. </a:t>
            </a:r>
            <a:r>
              <a:rPr lang="de-DE" sz="1051" dirty="0">
                <a:hlinkClick r:id="rId6"/>
              </a:rPr>
              <a:t>http://dx.doi.org/10.1016/j.paid.2016.09.032</a:t>
            </a:r>
            <a:endParaRPr lang="de-DE" sz="1051" dirty="0"/>
          </a:p>
          <a:p>
            <a:r>
              <a:rPr lang="nb-NO" sz="1051" dirty="0"/>
              <a:t>Heyder, A. &amp; Kessels, U. (2015). </a:t>
            </a:r>
            <a:r>
              <a:rPr lang="en-GB" sz="1051" dirty="0"/>
              <a:t>Do teachers equate male and masculine with lower academic engagement? How students’ gender enactment triggers gender stereotypes at school.</a:t>
            </a:r>
            <a:r>
              <a:rPr lang="en-GB" sz="1051" i="1" dirty="0"/>
              <a:t> </a:t>
            </a:r>
            <a:r>
              <a:rPr lang="en-US" sz="1051" i="1" dirty="0"/>
              <a:t>Social Psychology of Education,</a:t>
            </a:r>
            <a:r>
              <a:rPr lang="en-US" sz="1051" dirty="0"/>
              <a:t> 18. </a:t>
            </a:r>
            <a:r>
              <a:rPr lang="de-DE" sz="1051" dirty="0"/>
              <a:t>467-485. </a:t>
            </a:r>
            <a:r>
              <a:rPr lang="de-DE" sz="1051" dirty="0" err="1"/>
              <a:t>doi</a:t>
            </a:r>
            <a:r>
              <a:rPr lang="de-DE" sz="1051" dirty="0"/>
              <a:t>: 10.1007/s11218-015-9303-0</a:t>
            </a:r>
          </a:p>
          <a:p>
            <a:r>
              <a:rPr lang="en-US" sz="1200" b="1" dirty="0"/>
              <a:t>Kessels, U. (2015). Bridging the gap by enhancing the fit: How stereotypes about STEM clash with stereotypes about girls. </a:t>
            </a:r>
            <a:r>
              <a:rPr lang="en-US" sz="1200" b="1" i="1" dirty="0"/>
              <a:t>International Journal of Gender, Science and Technology, 7 (2)</a:t>
            </a:r>
            <a:r>
              <a:rPr lang="en-US" sz="1200" b="1" dirty="0"/>
              <a:t>. </a:t>
            </a:r>
            <a:r>
              <a:rPr lang="en-GB" sz="1200" b="1" dirty="0">
                <a:hlinkClick r:id="rId7"/>
              </a:rPr>
              <a:t>http://genderandset.open.ac.uk/index.php/genderandset/article/view/392/687</a:t>
            </a:r>
            <a:endParaRPr lang="de-DE" sz="1200" b="1" dirty="0"/>
          </a:p>
          <a:p>
            <a:r>
              <a:rPr lang="nl-NL" sz="1200" b="1" dirty="0"/>
              <a:t>Kessels, U., Heyder, A., Latsch, M. &amp; Hannover, B (2014). </a:t>
            </a:r>
            <a:r>
              <a:rPr lang="en-GB" sz="1200" b="1" dirty="0"/>
              <a:t>How gender differences in academic engagement relate to students' gender identity. </a:t>
            </a:r>
            <a:r>
              <a:rPr lang="en-US" sz="1200" b="1" i="1" dirty="0"/>
              <a:t>Educational Research, 56</a:t>
            </a:r>
            <a:r>
              <a:rPr lang="en-US" sz="1200" b="1" dirty="0"/>
              <a:t>(2), 219-228. </a:t>
            </a:r>
            <a:r>
              <a:rPr lang="en-US" sz="1200" b="1" dirty="0">
                <a:hlinkClick r:id="rId8"/>
              </a:rPr>
              <a:t>http://dx.doi.org/10.1080/00131881.2014.898916</a:t>
            </a:r>
            <a:endParaRPr lang="de-DE" sz="1200" b="1" dirty="0"/>
          </a:p>
          <a:p>
            <a:r>
              <a:rPr lang="en-GB" sz="1051" dirty="0"/>
              <a:t>Kessels, U. (2013). Why girls stay away from SET: How the image of science clashes with teenagers’ identity. In F. </a:t>
            </a:r>
            <a:r>
              <a:rPr lang="en-GB" sz="1051" dirty="0" err="1"/>
              <a:t>Sagebiel</a:t>
            </a:r>
            <a:r>
              <a:rPr lang="en-GB" sz="1051" dirty="0"/>
              <a:t> (Ed.) </a:t>
            </a:r>
            <a:r>
              <a:rPr lang="en-GB" sz="1051" i="1" dirty="0"/>
              <a:t>Motivation - The Gender Perspective of Young People's Images of Science, Engineering and Technology (SET). Proceedings of the Final Conference</a:t>
            </a:r>
            <a:r>
              <a:rPr lang="en-GB" sz="1051" dirty="0"/>
              <a:t> (S. 47-60)</a:t>
            </a:r>
            <a:r>
              <a:rPr lang="en-GB" sz="1051" i="1" dirty="0"/>
              <a:t>. </a:t>
            </a:r>
            <a:r>
              <a:rPr lang="en-GB" sz="1051" dirty="0" err="1"/>
              <a:t>Opladen</a:t>
            </a:r>
            <a:r>
              <a:rPr lang="en-GB" sz="1051" dirty="0"/>
              <a:t>: Verlag Barbara </a:t>
            </a:r>
            <a:r>
              <a:rPr lang="en-GB" sz="1051" dirty="0" err="1"/>
              <a:t>Budrich</a:t>
            </a:r>
            <a:endParaRPr lang="en-GB" sz="1051" dirty="0"/>
          </a:p>
          <a:p>
            <a:pPr>
              <a:spcAft>
                <a:spcPts val="0"/>
              </a:spcAft>
            </a:pPr>
            <a:r>
              <a:rPr lang="en-US" sz="1051" dirty="0">
                <a:latin typeface="Arial" panose="020B0604020202020204" pitchFamily="34" charset="0"/>
                <a:ea typeface="Times New Roman" panose="02020603050405020304" pitchFamily="18" charset="0"/>
              </a:rPr>
              <a:t>Kessels, U., Rau, M. &amp; Hannover, B. (2006). </a:t>
            </a:r>
            <a:r>
              <a:rPr lang="en-GB" sz="1051" dirty="0">
                <a:latin typeface="Arial" panose="020B0604020202020204" pitchFamily="34" charset="0"/>
                <a:ea typeface="Times New Roman" panose="02020603050405020304" pitchFamily="18" charset="0"/>
              </a:rPr>
              <a:t>What goes well with physics? Measuring and altering the image of science. </a:t>
            </a:r>
            <a:r>
              <a:rPr lang="en-GB" sz="1051" i="1" dirty="0">
                <a:latin typeface="Arial" panose="020B0604020202020204" pitchFamily="34" charset="0"/>
                <a:ea typeface="Times New Roman" panose="02020603050405020304" pitchFamily="18" charset="0"/>
              </a:rPr>
              <a:t>British Journal of Educational Psychology</a:t>
            </a:r>
            <a:r>
              <a:rPr lang="en-GB" sz="1051" dirty="0"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en-GB" sz="1051" i="1" dirty="0">
                <a:latin typeface="Arial" panose="020B0604020202020204" pitchFamily="34" charset="0"/>
                <a:ea typeface="Times New Roman" panose="02020603050405020304" pitchFamily="18" charset="0"/>
              </a:rPr>
              <a:t> 74 (4)</a:t>
            </a:r>
            <a:r>
              <a:rPr lang="en-GB" sz="1051" dirty="0">
                <a:latin typeface="Arial" panose="020B0604020202020204" pitchFamily="34" charset="0"/>
                <a:ea typeface="Times New Roman" panose="02020603050405020304" pitchFamily="18" charset="0"/>
              </a:rPr>
              <a:t>, 761-780</a:t>
            </a:r>
            <a:r>
              <a:rPr lang="en-GB" sz="1051" i="1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en-GB" sz="105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DE" sz="1051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https://doi.org/10.1348/000709905X59961</a:t>
            </a:r>
            <a:endParaRPr lang="de-DE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51" dirty="0"/>
              <a:t>Kessels, U. (2005). Fitting into the stereotype: How gender-stereotyped perceptions of prototypic peers relate to liking for school subjects. </a:t>
            </a:r>
            <a:r>
              <a:rPr lang="en-US" sz="1051" i="1" dirty="0"/>
              <a:t>European Journal of Psychology of Education</a:t>
            </a:r>
            <a:r>
              <a:rPr lang="en-US" sz="1051" dirty="0"/>
              <a:t>, 20 (3), 309-323. </a:t>
            </a:r>
            <a:r>
              <a:rPr lang="en-GB" sz="1051" dirty="0">
                <a:hlinkClick r:id="rId10"/>
              </a:rPr>
              <a:t>https://doi.org/10.1007/BF03173559</a:t>
            </a:r>
            <a:endParaRPr lang="de-DE" sz="1051" dirty="0"/>
          </a:p>
          <a:p>
            <a:r>
              <a:rPr lang="de-DE" sz="1051" dirty="0"/>
              <a:t>Hannover, B. &amp; Kessels, U. (2004). </a:t>
            </a:r>
            <a:r>
              <a:rPr lang="en-GB" sz="1051" dirty="0"/>
              <a:t>Self-to-prototype matching as a strategy for making academic choices. Why German high school students do not like math and science. </a:t>
            </a:r>
            <a:r>
              <a:rPr lang="en-US" sz="1051" i="1" dirty="0"/>
              <a:t>Learning and Instruction, 14 (1), </a:t>
            </a:r>
            <a:r>
              <a:rPr lang="en-US" sz="1051" dirty="0"/>
              <a:t>51-67. </a:t>
            </a:r>
            <a:r>
              <a:rPr lang="en-US" sz="1051" dirty="0">
                <a:hlinkClick r:id="rId11" tooltip="Persistent link using digital object identifier"/>
              </a:rPr>
              <a:t>https://doi.org/10.1016/j.learninstruc.2003.10.002</a:t>
            </a:r>
            <a:endParaRPr lang="de-DE" sz="1051" dirty="0"/>
          </a:p>
          <a:p>
            <a:endParaRPr lang="de-DE" sz="1051" dirty="0"/>
          </a:p>
        </p:txBody>
      </p:sp>
    </p:spTree>
    <p:extLst>
      <p:ext uri="{BB962C8B-B14F-4D97-AF65-F5344CB8AC3E}">
        <p14:creationId xmlns:p14="http://schemas.microsoft.com/office/powerpoint/2010/main" val="292347822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FU Vorlage">
  <a:themeElements>
    <a:clrScheme name="FU_Standard-Vorlage_B 1">
      <a:dk1>
        <a:srgbClr val="333333"/>
      </a:dk1>
      <a:lt1>
        <a:srgbClr val="FFFFFF"/>
      </a:lt1>
      <a:dk2>
        <a:srgbClr val="003366"/>
      </a:dk2>
      <a:lt2>
        <a:srgbClr val="808080"/>
      </a:lt2>
      <a:accent1>
        <a:srgbClr val="CCD6E0"/>
      </a:accent1>
      <a:accent2>
        <a:srgbClr val="99CC00"/>
      </a:accent2>
      <a:accent3>
        <a:srgbClr val="FFFFFF"/>
      </a:accent3>
      <a:accent4>
        <a:srgbClr val="2A2A2A"/>
      </a:accent4>
      <a:accent5>
        <a:srgbClr val="E2E8ED"/>
      </a:accent5>
      <a:accent6>
        <a:srgbClr val="8AB900"/>
      </a:accent6>
      <a:hlink>
        <a:srgbClr val="0066CC"/>
      </a:hlink>
      <a:folHlink>
        <a:srgbClr val="003366"/>
      </a:folHlink>
    </a:clrScheme>
    <a:fontScheme name="PPT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_Vorlage 1">
        <a:dk1>
          <a:srgbClr val="333333"/>
        </a:dk1>
        <a:lt1>
          <a:srgbClr val="FFFFFF"/>
        </a:lt1>
        <a:dk2>
          <a:srgbClr val="969696"/>
        </a:dk2>
        <a:lt2>
          <a:srgbClr val="FFFFFF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 2">
        <a:dk1>
          <a:srgbClr val="333333"/>
        </a:dk1>
        <a:lt1>
          <a:srgbClr val="FFFFFF"/>
        </a:lt1>
        <a:dk2>
          <a:srgbClr val="969696"/>
        </a:dk2>
        <a:lt2>
          <a:srgbClr val="0066CC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_Standard-Vorlage_B 1">
        <a:dk1>
          <a:srgbClr val="333333"/>
        </a:dk1>
        <a:lt1>
          <a:srgbClr val="FFFFFF"/>
        </a:lt1>
        <a:dk2>
          <a:srgbClr val="003366"/>
        </a:dk2>
        <a:lt2>
          <a:srgbClr val="808080"/>
        </a:lt2>
        <a:accent1>
          <a:srgbClr val="CCD6E0"/>
        </a:accent1>
        <a:accent2>
          <a:srgbClr val="99CC00"/>
        </a:accent2>
        <a:accent3>
          <a:srgbClr val="FFFFFF"/>
        </a:accent3>
        <a:accent4>
          <a:srgbClr val="2A2A2A"/>
        </a:accent4>
        <a:accent5>
          <a:srgbClr val="E2E8ED"/>
        </a:accent5>
        <a:accent6>
          <a:srgbClr val="8AB900"/>
        </a:accent6>
        <a:hlink>
          <a:srgbClr val="0066CC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681</Words>
  <Application>Microsoft Office PowerPoint</Application>
  <PresentationFormat>Bildschirmpräsentation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FU Vorlage</vt:lpstr>
      <vt:lpstr>Auswahl Studien zum Thema des Vortrages  vom 24.11. 2021 von Ursula Kessels (chronologisch geordnet):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Auswahl Studien zum Thema des Vortrages  vom 24.11. 2021 von Ursula Kessels (chronologisch geordnet):</dc:title>
  <dc:creator>Kessels, Ursula</dc:creator>
  <cp:lastModifiedBy>Kessels, Ursula</cp:lastModifiedBy>
  <cp:revision>1</cp:revision>
  <dcterms:created xsi:type="dcterms:W3CDTF">2021-11-22T20:29:00Z</dcterms:created>
  <dcterms:modified xsi:type="dcterms:W3CDTF">2021-11-22T20:32:18Z</dcterms:modified>
</cp:coreProperties>
</file>