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69" r:id="rId1"/>
  </p:sldMasterIdLst>
  <p:notesMasterIdLst>
    <p:notesMasterId r:id="rId37"/>
  </p:notesMasterIdLst>
  <p:handoutMasterIdLst>
    <p:handoutMasterId r:id="rId38"/>
  </p:handoutMasterIdLst>
  <p:sldIdLst>
    <p:sldId id="256" r:id="rId2"/>
    <p:sldId id="879" r:id="rId3"/>
    <p:sldId id="259" r:id="rId4"/>
    <p:sldId id="260" r:id="rId5"/>
    <p:sldId id="877" r:id="rId6"/>
    <p:sldId id="369" r:id="rId7"/>
    <p:sldId id="335" r:id="rId8"/>
    <p:sldId id="263" r:id="rId9"/>
    <p:sldId id="264" r:id="rId10"/>
    <p:sldId id="363" r:id="rId11"/>
    <p:sldId id="271" r:id="rId12"/>
    <p:sldId id="330" r:id="rId13"/>
    <p:sldId id="621" r:id="rId14"/>
    <p:sldId id="274" r:id="rId15"/>
    <p:sldId id="357" r:id="rId16"/>
    <p:sldId id="352" r:id="rId17"/>
    <p:sldId id="884" r:id="rId18"/>
    <p:sldId id="351" r:id="rId19"/>
    <p:sldId id="885" r:id="rId20"/>
    <p:sldId id="873" r:id="rId21"/>
    <p:sldId id="888" r:id="rId22"/>
    <p:sldId id="887" r:id="rId23"/>
    <p:sldId id="886" r:id="rId24"/>
    <p:sldId id="890" r:id="rId25"/>
    <p:sldId id="891" r:id="rId26"/>
    <p:sldId id="889" r:id="rId27"/>
    <p:sldId id="892" r:id="rId28"/>
    <p:sldId id="281" r:id="rId29"/>
    <p:sldId id="317" r:id="rId30"/>
    <p:sldId id="367" r:id="rId31"/>
    <p:sldId id="311" r:id="rId32"/>
    <p:sldId id="880" r:id="rId33"/>
    <p:sldId id="881" r:id="rId34"/>
    <p:sldId id="882" r:id="rId35"/>
    <p:sldId id="878" r:id="rId36"/>
  </p:sldIdLst>
  <p:sldSz cx="9144000" cy="6858000" type="screen4x3"/>
  <p:notesSz cx="6797675" cy="9928225"/>
  <p:defaultTextStyle>
    <a:defPPr>
      <a:defRPr lang="de-DE"/>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3">
          <p15:clr>
            <a:srgbClr val="A4A3A4"/>
          </p15:clr>
        </p15:guide>
        <p15:guide id="2" orient="horz" pos="1026" userDrawn="1">
          <p15:clr>
            <a:srgbClr val="A4A3A4"/>
          </p15:clr>
        </p15:guide>
        <p15:guide id="3" orient="horz" pos="840">
          <p15:clr>
            <a:srgbClr val="A4A3A4"/>
          </p15:clr>
        </p15:guide>
        <p15:guide id="4" orient="horz" pos="4088" userDrawn="1">
          <p15:clr>
            <a:srgbClr val="A4A3A4"/>
          </p15:clr>
        </p15:guide>
        <p15:guide id="5" orient="horz" pos="3997" userDrawn="1">
          <p15:clr>
            <a:srgbClr val="A4A3A4"/>
          </p15:clr>
        </p15:guide>
        <p15:guide id="6" pos="191">
          <p15:clr>
            <a:srgbClr val="A4A3A4"/>
          </p15:clr>
        </p15:guide>
        <p15:guide id="7" pos="2010">
          <p15:clr>
            <a:srgbClr val="A4A3A4"/>
          </p15:clr>
        </p15:guide>
        <p15:guide id="8" pos="2008">
          <p15:clr>
            <a:srgbClr val="A4A3A4"/>
          </p15:clr>
        </p15:guide>
        <p15:guide id="9" pos="4294">
          <p15:clr>
            <a:srgbClr val="A4A3A4"/>
          </p15:clr>
        </p15:guide>
        <p15:guide id="10" pos="3719" userDrawn="1">
          <p15:clr>
            <a:srgbClr val="A4A3A4"/>
          </p15:clr>
        </p15:guide>
        <p15:guide id="11" pos="5579" userDrawn="1">
          <p15:clr>
            <a:srgbClr val="A4A3A4"/>
          </p15:clr>
        </p15:guide>
        <p15:guide id="12" pos="2785">
          <p15:clr>
            <a:srgbClr val="A4A3A4"/>
          </p15:clr>
        </p15:guide>
        <p15:guide id="13" pos="2955">
          <p15:clr>
            <a:srgbClr val="A4A3A4"/>
          </p15:clr>
        </p15:guide>
      </p15:sldGuideLst>
    </p:ext>
    <p:ext uri="{2D200454-40CA-4A62-9FC3-DE9A4176ACB9}">
      <p15:notesGuideLst xmlns:p15="http://schemas.microsoft.com/office/powerpoint/2012/main">
        <p15:guide id="1" orient="horz" pos="3127" userDrawn="1">
          <p15:clr>
            <a:srgbClr val="A4A3A4"/>
          </p15:clr>
        </p15:guide>
        <p15:guide id="2" pos="419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 Hurter" initials="HU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403E"/>
    <a:srgbClr val="669900"/>
    <a:srgbClr val="EEEC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snapToObjects="1" showGuides="1">
      <p:cViewPr varScale="1">
        <p:scale>
          <a:sx n="96" d="100"/>
          <a:sy n="96" d="100"/>
        </p:scale>
        <p:origin x="1578" y="78"/>
      </p:cViewPr>
      <p:guideLst>
        <p:guide orient="horz" pos="183"/>
        <p:guide orient="horz" pos="1026"/>
        <p:guide orient="horz" pos="840"/>
        <p:guide orient="horz" pos="4088"/>
        <p:guide orient="horz" pos="3997"/>
        <p:guide pos="191"/>
        <p:guide pos="2010"/>
        <p:guide pos="2008"/>
        <p:guide pos="4294"/>
        <p:guide pos="3719"/>
        <p:guide pos="5579"/>
        <p:guide pos="2785"/>
        <p:guide pos="2955"/>
      </p:guideLst>
    </p:cSldViewPr>
  </p:slideViewPr>
  <p:outlineViewPr>
    <p:cViewPr>
      <p:scale>
        <a:sx n="33" d="100"/>
        <a:sy n="33" d="100"/>
      </p:scale>
      <p:origin x="0" y="-19242"/>
    </p:cViewPr>
  </p:outlineViewPr>
  <p:notesTextViewPr>
    <p:cViewPr>
      <p:scale>
        <a:sx n="100" d="100"/>
        <a:sy n="100" d="100"/>
      </p:scale>
      <p:origin x="0" y="0"/>
    </p:cViewPr>
  </p:notesTextViewPr>
  <p:sorterViewPr>
    <p:cViewPr>
      <p:scale>
        <a:sx n="100" d="100"/>
        <a:sy n="100" d="100"/>
      </p:scale>
      <p:origin x="0" y="-1315"/>
    </p:cViewPr>
  </p:sorterViewPr>
  <p:notesViewPr>
    <p:cSldViewPr snapToGrid="0" snapToObjects="1" showGuides="1">
      <p:cViewPr>
        <p:scale>
          <a:sx n="100" d="100"/>
          <a:sy n="100" d="100"/>
        </p:scale>
        <p:origin x="1402" y="-2789"/>
      </p:cViewPr>
      <p:guideLst>
        <p:guide orient="horz" pos="3127"/>
        <p:guide pos="419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bbar\Documents\PHLu\Tagungen%20und%20Kongresse\2017_09_GFD-KOFADIS%20Tagung%20Freiburg\Berechungen\Graphiken%20f&#252;r%20KOFADIS%20Vortra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Br&#252;ckmann\Nextcloud\07-Konferenzen%20und%20Vortr&#228;ge\2019-08-ESERA-Bologna\Kopie%20von%202014_10_17_KOS_Schulbuchraster_Primarstufe_zur_Schulbuchbegutachtung_Notnagel_NaTech1_2_Niko1_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r&#252;ckmann\Nextcloud\07-Konferenzen%20und%20Vortr&#228;ge\2019-08-ESERA-Bologna\sdfsd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lang="en-GB" sz="1400" b="0" i="0" u="none" strike="noStrike" kern="1200" spc="0" baseline="0" noProof="0">
                <a:solidFill>
                  <a:schemeClr val="tx1">
                    <a:lumMod val="65000"/>
                    <a:lumOff val="35000"/>
                  </a:schemeClr>
                </a:solidFill>
                <a:latin typeface="+mn-lt"/>
                <a:ea typeface="+mn-ea"/>
                <a:cs typeface="+mn-cs"/>
              </a:defRPr>
            </a:pPr>
            <a:r>
              <a:rPr lang="en-GB" sz="1800" baseline="0" noProof="0" dirty="0" smtClean="0"/>
              <a:t>Assignments and experiments</a:t>
            </a:r>
            <a:endParaRPr lang="en-GB" sz="1800" baseline="0" noProof="0" dirty="0"/>
          </a:p>
        </c:rich>
      </c:tx>
      <c:layout>
        <c:manualLayout>
          <c:xMode val="edge"/>
          <c:yMode val="edge"/>
          <c:x val="0.29845483377077869"/>
          <c:y val="1.1336121416471504E-2"/>
        </c:manualLayout>
      </c:layout>
      <c:overlay val="0"/>
      <c:spPr>
        <a:noFill/>
        <a:ln>
          <a:noFill/>
        </a:ln>
        <a:effectLst/>
      </c:spPr>
      <c:txPr>
        <a:bodyPr rot="0" spcFirstLastPara="1" vertOverflow="ellipsis" vert="horz" wrap="square" anchor="ctr" anchorCtr="1"/>
        <a:lstStyle/>
        <a:p>
          <a:pPr>
            <a:defRPr lang="en-GB" sz="1400"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'Resultate für Vortrag Diss'!$C$44</c:f>
              <c:strCache>
                <c:ptCount val="1"/>
                <c:pt idx="0">
                  <c:v>Didaktiker/innen</c:v>
                </c:pt>
              </c:strCache>
            </c:strRef>
          </c:tx>
          <c:spPr>
            <a:solidFill>
              <a:srgbClr val="92D050"/>
            </a:solidFill>
            <a:ln>
              <a:noFill/>
            </a:ln>
            <a:effectLst/>
          </c:spPr>
          <c:invertIfNegative val="0"/>
          <c:dLbls>
            <c:dLbl>
              <c:idx val="0"/>
              <c:layout>
                <c:manualLayout>
                  <c:x val="-8.0282594733461794E-3"/>
                  <c:y val="0.3080023028209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5E-4646-82DE-4CBE8C87F8AE}"/>
                </c:ext>
              </c:extLst>
            </c:dLbl>
            <c:dLbl>
              <c:idx val="1"/>
              <c:layout>
                <c:manualLayout>
                  <c:x val="0"/>
                  <c:y val="0.34542314335060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5E-4646-82DE-4CBE8C87F8AE}"/>
                </c:ext>
              </c:extLst>
            </c:dLbl>
            <c:dLbl>
              <c:idx val="2"/>
              <c:layout>
                <c:manualLayout>
                  <c:x val="-5.8873222696046216E-17"/>
                  <c:y val="0.310880829015544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5E-4646-82DE-4CBE8C87F8AE}"/>
                </c:ext>
              </c:extLst>
            </c:dLbl>
            <c:dLbl>
              <c:idx val="3"/>
              <c:layout>
                <c:manualLayout>
                  <c:x val="-1.1774644539209243E-16"/>
                  <c:y val="0.241796200345423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5E-4646-82DE-4CBE8C87F8AE}"/>
                </c:ext>
              </c:extLst>
            </c:dLbl>
            <c:dLbl>
              <c:idx val="4"/>
              <c:layout>
                <c:manualLayout>
                  <c:x val="0"/>
                  <c:y val="0.23603914795624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5E-4646-82DE-4CBE8C87F8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'Resultate für Vortrag Diss'!$E$45:$E$49</c:f>
                <c:numCache>
                  <c:formatCode>General</c:formatCode>
                  <c:ptCount val="5"/>
                  <c:pt idx="0">
                    <c:v>0.41862772177104551</c:v>
                  </c:pt>
                  <c:pt idx="1">
                    <c:v>0.39170100939271901</c:v>
                  </c:pt>
                  <c:pt idx="2">
                    <c:v>0.47733804139056701</c:v>
                  </c:pt>
                  <c:pt idx="3">
                    <c:v>0.681278602527985</c:v>
                  </c:pt>
                  <c:pt idx="4">
                    <c:v>0.62567792690572999</c:v>
                  </c:pt>
                </c:numCache>
              </c:numRef>
            </c:plus>
            <c:minus>
              <c:numRef>
                <c:f>'Resultate für Vortrag Diss'!$E$45:$E$49</c:f>
                <c:numCache>
                  <c:formatCode>General</c:formatCode>
                  <c:ptCount val="5"/>
                  <c:pt idx="0">
                    <c:v>0.41862772177104551</c:v>
                  </c:pt>
                  <c:pt idx="1">
                    <c:v>0.39170100939271901</c:v>
                  </c:pt>
                  <c:pt idx="2">
                    <c:v>0.47733804139056701</c:v>
                  </c:pt>
                  <c:pt idx="3">
                    <c:v>0.681278602527985</c:v>
                  </c:pt>
                  <c:pt idx="4">
                    <c:v>0.62567792690572999</c:v>
                  </c:pt>
                </c:numCache>
              </c:numRef>
            </c:minus>
            <c:spPr>
              <a:noFill/>
              <a:ln w="9525" cap="flat" cmpd="sng" algn="ctr">
                <a:solidFill>
                  <a:schemeClr val="tx1">
                    <a:lumMod val="65000"/>
                    <a:lumOff val="35000"/>
                  </a:schemeClr>
                </a:solidFill>
                <a:round/>
              </a:ln>
              <a:effectLst/>
            </c:spPr>
          </c:errBars>
          <c:cat>
            <c:strRef>
              <c:f>'Resultate für Vortrag Diss'!$B$45:$B$49</c:f>
              <c:strCache>
                <c:ptCount val="5"/>
                <c:pt idx="0">
                  <c:v>Überprüfungaufträge</c:v>
                </c:pt>
                <c:pt idx="1">
                  <c:v>Exp. zu nawi Gesetzmässigkeiten</c:v>
                </c:pt>
                <c:pt idx="2">
                  <c:v>Offene Experimente</c:v>
                </c:pt>
                <c:pt idx="3">
                  <c:v>Motivations-Exp.</c:v>
                </c:pt>
                <c:pt idx="4">
                  <c:v>Kochbuchexp.</c:v>
                </c:pt>
              </c:strCache>
            </c:strRef>
          </c:cat>
          <c:val>
            <c:numRef>
              <c:f>'Resultate für Vortrag Diss'!$C$45:$C$49</c:f>
              <c:numCache>
                <c:formatCode>###0.0</c:formatCode>
                <c:ptCount val="5"/>
                <c:pt idx="0">
                  <c:v>4.3255813953488369</c:v>
                </c:pt>
                <c:pt idx="1">
                  <c:v>4.6585365853658534</c:v>
                </c:pt>
                <c:pt idx="2">
                  <c:v>4.3953488372093021</c:v>
                </c:pt>
                <c:pt idx="3">
                  <c:v>3.7380952380952381</c:v>
                </c:pt>
                <c:pt idx="4">
                  <c:v>3.6511627906976698</c:v>
                </c:pt>
              </c:numCache>
            </c:numRef>
          </c:val>
          <c:extLst>
            <c:ext xmlns:c16="http://schemas.microsoft.com/office/drawing/2014/chart" uri="{C3380CC4-5D6E-409C-BE32-E72D297353CC}">
              <c16:uniqueId val="{00000005-6B5E-4646-82DE-4CBE8C87F8AE}"/>
            </c:ext>
          </c:extLst>
        </c:ser>
        <c:ser>
          <c:idx val="1"/>
          <c:order val="1"/>
          <c:tx>
            <c:strRef>
              <c:f>'Resultate für Vortrag Diss'!$D$44</c:f>
              <c:strCache>
                <c:ptCount val="1"/>
                <c:pt idx="0">
                  <c:v>Lehrkräfte</c:v>
                </c:pt>
              </c:strCache>
            </c:strRef>
          </c:tx>
          <c:spPr>
            <a:solidFill>
              <a:srgbClr val="87403E"/>
            </a:solidFill>
            <a:ln>
              <a:noFill/>
            </a:ln>
            <a:effectLst/>
          </c:spPr>
          <c:invertIfNegative val="0"/>
          <c:dLbls>
            <c:dLbl>
              <c:idx val="0"/>
              <c:layout>
                <c:manualLayout>
                  <c:x val="-1.6056518946692357E-3"/>
                  <c:y val="0.264824409902130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5E-4646-82DE-4CBE8C87F8AE}"/>
                </c:ext>
              </c:extLst>
            </c:dLbl>
            <c:dLbl>
              <c:idx val="1"/>
              <c:layout>
                <c:manualLayout>
                  <c:x val="1.6056518946692357E-3"/>
                  <c:y val="0.310880829015544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5E-4646-82DE-4CBE8C87F8AE}"/>
                </c:ext>
              </c:extLst>
            </c:dLbl>
            <c:dLbl>
              <c:idx val="2"/>
              <c:layout>
                <c:manualLayout>
                  <c:x val="1.6056518946692357E-3"/>
                  <c:y val="0.224525043177892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5E-4646-82DE-4CBE8C87F8AE}"/>
                </c:ext>
              </c:extLst>
            </c:dLbl>
            <c:dLbl>
              <c:idx val="3"/>
              <c:layout>
                <c:manualLayout>
                  <c:x val="1.6056518946692357E-3"/>
                  <c:y val="0.31375935521013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5E-4646-82DE-4CBE8C87F8AE}"/>
                </c:ext>
              </c:extLst>
            </c:dLbl>
            <c:dLbl>
              <c:idx val="4"/>
              <c:layout>
                <c:manualLayout>
                  <c:x val="3.2113037893384713E-3"/>
                  <c:y val="0.336787564766839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5E-4646-82DE-4CBE8C87F8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'Resultate für Vortrag Diss'!$F$45:$F$49</c:f>
                <c:numCache>
                  <c:formatCode>General</c:formatCode>
                  <c:ptCount val="5"/>
                  <c:pt idx="0">
                    <c:v>0.51178501481907002</c:v>
                  </c:pt>
                  <c:pt idx="1">
                    <c:v>0.39170100939271901</c:v>
                  </c:pt>
                  <c:pt idx="2">
                    <c:v>0.60574930707647501</c:v>
                  </c:pt>
                  <c:pt idx="3">
                    <c:v>0.40790684771836799</c:v>
                  </c:pt>
                  <c:pt idx="4">
                    <c:v>0.35534517417400602</c:v>
                  </c:pt>
                </c:numCache>
              </c:numRef>
            </c:plus>
            <c:minus>
              <c:numRef>
                <c:f>'Resultate für Vortrag Diss'!$F$45:$F$49</c:f>
                <c:numCache>
                  <c:formatCode>General</c:formatCode>
                  <c:ptCount val="5"/>
                  <c:pt idx="0">
                    <c:v>0.51178501481907002</c:v>
                  </c:pt>
                  <c:pt idx="1">
                    <c:v>0.39170100939271901</c:v>
                  </c:pt>
                  <c:pt idx="2">
                    <c:v>0.60574930707647501</c:v>
                  </c:pt>
                  <c:pt idx="3">
                    <c:v>0.40790684771836799</c:v>
                  </c:pt>
                  <c:pt idx="4">
                    <c:v>0.35534517417400602</c:v>
                  </c:pt>
                </c:numCache>
              </c:numRef>
            </c:minus>
            <c:spPr>
              <a:noFill/>
              <a:ln w="9525" cap="flat" cmpd="sng" algn="ctr">
                <a:solidFill>
                  <a:schemeClr val="tx1">
                    <a:lumMod val="65000"/>
                    <a:lumOff val="35000"/>
                  </a:schemeClr>
                </a:solidFill>
                <a:round/>
              </a:ln>
              <a:effectLst/>
            </c:spPr>
          </c:errBars>
          <c:cat>
            <c:strRef>
              <c:f>'Resultate für Vortrag Diss'!$B$45:$B$49</c:f>
              <c:strCache>
                <c:ptCount val="5"/>
                <c:pt idx="0">
                  <c:v>Überprüfungaufträge</c:v>
                </c:pt>
                <c:pt idx="1">
                  <c:v>Exp. zu nawi Gesetzmässigkeiten</c:v>
                </c:pt>
                <c:pt idx="2">
                  <c:v>Offene Experimente</c:v>
                </c:pt>
                <c:pt idx="3">
                  <c:v>Motivations-Exp.</c:v>
                </c:pt>
                <c:pt idx="4">
                  <c:v>Kochbuchexp.</c:v>
                </c:pt>
              </c:strCache>
            </c:strRef>
          </c:cat>
          <c:val>
            <c:numRef>
              <c:f>'Resultate für Vortrag Diss'!$D$45:$D$49</c:f>
              <c:numCache>
                <c:formatCode>###0.0</c:formatCode>
                <c:ptCount val="5"/>
                <c:pt idx="0">
                  <c:v>3.9166666666666665</c:v>
                </c:pt>
                <c:pt idx="1">
                  <c:v>4.3901639344262291</c:v>
                </c:pt>
                <c:pt idx="2">
                  <c:v>3.5907590759075907</c:v>
                </c:pt>
                <c:pt idx="3">
                  <c:v>4.33003300330033</c:v>
                </c:pt>
                <c:pt idx="4">
                  <c:v>4.5986842105263159</c:v>
                </c:pt>
              </c:numCache>
            </c:numRef>
          </c:val>
          <c:extLst>
            <c:ext xmlns:c16="http://schemas.microsoft.com/office/drawing/2014/chart" uri="{C3380CC4-5D6E-409C-BE32-E72D297353CC}">
              <c16:uniqueId val="{0000000B-6B5E-4646-82DE-4CBE8C87F8AE}"/>
            </c:ext>
          </c:extLst>
        </c:ser>
        <c:dLbls>
          <c:showLegendKey val="0"/>
          <c:showVal val="1"/>
          <c:showCatName val="0"/>
          <c:showSerName val="0"/>
          <c:showPercent val="0"/>
          <c:showBubbleSize val="0"/>
        </c:dLbls>
        <c:gapWidth val="219"/>
        <c:overlap val="-27"/>
        <c:axId val="898912416"/>
        <c:axId val="888761888"/>
      </c:barChart>
      <c:catAx>
        <c:axId val="8989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888761888"/>
        <c:crossesAt val="0"/>
        <c:auto val="1"/>
        <c:lblAlgn val="ctr"/>
        <c:lblOffset val="100"/>
        <c:noMultiLvlLbl val="0"/>
      </c:catAx>
      <c:valAx>
        <c:axId val="888761888"/>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dirty="0" err="1" smtClean="0"/>
                  <a:t>agreement</a:t>
                </a:r>
                <a:endParaRPr lang="de-CH"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912416"/>
        <c:crosses val="autoZero"/>
        <c:crossBetween val="between"/>
        <c:majorUnit val="1"/>
      </c:valAx>
      <c:spPr>
        <a:noFill/>
        <a:ln>
          <a:noFill/>
        </a:ln>
        <a:effectLst/>
      </c:spPr>
    </c:plotArea>
    <c:legend>
      <c:legendPos val="b"/>
      <c:layout>
        <c:manualLayout>
          <c:xMode val="edge"/>
          <c:yMode val="edge"/>
          <c:x val="0.82434164479440075"/>
          <c:y val="1.2538833947275028E-3"/>
          <c:w val="0.1756583552055993"/>
          <c:h val="0.102432625652562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3631127002636"/>
          <c:y val="7.8901886145183162E-2"/>
          <c:w val="0.43796950807800089"/>
          <c:h val="0.87136290334734967"/>
        </c:manualLayout>
      </c:layout>
      <c:radarChart>
        <c:radarStyle val="marker"/>
        <c:varyColors val="0"/>
        <c:ser>
          <c:idx val="0"/>
          <c:order val="0"/>
          <c:tx>
            <c:strRef>
              <c:f>'AUSWERTUNG (2)'!$H$4</c:f>
              <c:strCache>
                <c:ptCount val="1"/>
                <c:pt idx="0">
                  <c:v>empirical weighting</c:v>
                </c:pt>
              </c:strCache>
            </c:strRef>
          </c:tx>
          <c:spPr>
            <a:ln>
              <a:solidFill>
                <a:sysClr val="windowText" lastClr="000000"/>
              </a:solidFill>
              <a:prstDash val="dash"/>
            </a:ln>
          </c:spPr>
          <c:marker>
            <c:symbol val="none"/>
          </c:marker>
          <c:cat>
            <c:strRef>
              <c:f>'AUSWERTUNG (2)'!$D$11:$D$19</c:f>
              <c:strCache>
                <c:ptCount val="9"/>
                <c:pt idx="0">
                  <c:v>School Fit</c:v>
                </c:pt>
                <c:pt idx="1">
                  <c:v>practicality</c:v>
                </c:pt>
                <c:pt idx="2">
                  <c:v>subject matter and topics</c:v>
                </c:pt>
                <c:pt idx="3">
                  <c:v>Hands-on and competences</c:v>
                </c:pt>
                <c:pt idx="4">
                  <c:v>experiments</c:v>
                </c:pt>
                <c:pt idx="5">
                  <c:v>tasks</c:v>
                </c:pt>
                <c:pt idx="6">
                  <c:v>heterogenity</c:v>
                </c:pt>
                <c:pt idx="7">
                  <c:v>student materials</c:v>
                </c:pt>
                <c:pt idx="8">
                  <c:v>teacher handbook (not rated)</c:v>
                </c:pt>
              </c:strCache>
            </c:strRef>
          </c:cat>
          <c:val>
            <c:numRef>
              <c:f>'AUSWERTUNG (2)'!$H$11:$H$19</c:f>
              <c:numCache>
                <c:formatCode>0.0</c:formatCode>
                <c:ptCount val="9"/>
                <c:pt idx="0">
                  <c:v>4.083333333333333</c:v>
                </c:pt>
                <c:pt idx="1">
                  <c:v>4.333333333333333</c:v>
                </c:pt>
                <c:pt idx="2">
                  <c:v>4.05</c:v>
                </c:pt>
                <c:pt idx="3">
                  <c:v>4.4357142857142859</c:v>
                </c:pt>
                <c:pt idx="4">
                  <c:v>4.3</c:v>
                </c:pt>
                <c:pt idx="5">
                  <c:v>4.08</c:v>
                </c:pt>
                <c:pt idx="6">
                  <c:v>4.2461538461538462</c:v>
                </c:pt>
                <c:pt idx="7">
                  <c:v>4.4000000000000004</c:v>
                </c:pt>
                <c:pt idx="8">
                  <c:v>4.0999999999999996</c:v>
                </c:pt>
              </c:numCache>
            </c:numRef>
          </c:val>
          <c:extLst>
            <c:ext xmlns:c16="http://schemas.microsoft.com/office/drawing/2014/chart" uri="{C3380CC4-5D6E-409C-BE32-E72D297353CC}">
              <c16:uniqueId val="{00000000-A7BD-45CB-89F9-6D71228E4BA1}"/>
            </c:ext>
          </c:extLst>
        </c:ser>
        <c:ser>
          <c:idx val="1"/>
          <c:order val="1"/>
          <c:tx>
            <c:strRef>
              <c:f>'AUSWERTUNG (2)'!$E$4</c:f>
              <c:strCache>
                <c:ptCount val="1"/>
                <c:pt idx="0">
                  <c:v>NaTech 1/2 2017</c:v>
                </c:pt>
              </c:strCache>
            </c:strRef>
          </c:tx>
          <c:spPr>
            <a:ln>
              <a:solidFill>
                <a:srgbClr val="477BB9"/>
              </a:solidFill>
            </a:ln>
          </c:spPr>
          <c:marker>
            <c:symbol val="none"/>
          </c:marker>
          <c:cat>
            <c:strRef>
              <c:f>'AUSWERTUNG (2)'!$D$11:$D$19</c:f>
              <c:strCache>
                <c:ptCount val="9"/>
                <c:pt idx="0">
                  <c:v>School Fit</c:v>
                </c:pt>
                <c:pt idx="1">
                  <c:v>practicality</c:v>
                </c:pt>
                <c:pt idx="2">
                  <c:v>subject matter and topics</c:v>
                </c:pt>
                <c:pt idx="3">
                  <c:v>Hands-on and competences</c:v>
                </c:pt>
                <c:pt idx="4">
                  <c:v>experiments</c:v>
                </c:pt>
                <c:pt idx="5">
                  <c:v>tasks</c:v>
                </c:pt>
                <c:pt idx="6">
                  <c:v>heterogenity</c:v>
                </c:pt>
                <c:pt idx="7">
                  <c:v>student materials</c:v>
                </c:pt>
                <c:pt idx="8">
                  <c:v>teacher handbook (not rated)</c:v>
                </c:pt>
              </c:strCache>
            </c:strRef>
          </c:cat>
          <c:val>
            <c:numRef>
              <c:f>'AUSWERTUNG (2)'!$E$11:$E$19</c:f>
              <c:numCache>
                <c:formatCode>0.0</c:formatCode>
                <c:ptCount val="9"/>
                <c:pt idx="0">
                  <c:v>3.75</c:v>
                </c:pt>
                <c:pt idx="1">
                  <c:v>4.2</c:v>
                </c:pt>
                <c:pt idx="2">
                  <c:v>4.5999999999999996</c:v>
                </c:pt>
                <c:pt idx="3">
                  <c:v>4.6428571428571432</c:v>
                </c:pt>
                <c:pt idx="4">
                  <c:v>5</c:v>
                </c:pt>
                <c:pt idx="5">
                  <c:v>4.8</c:v>
                </c:pt>
                <c:pt idx="6">
                  <c:v>3.9230769230769229</c:v>
                </c:pt>
                <c:pt idx="7">
                  <c:v>2.75</c:v>
                </c:pt>
                <c:pt idx="8">
                  <c:v>0</c:v>
                </c:pt>
              </c:numCache>
            </c:numRef>
          </c:val>
          <c:extLst>
            <c:ext xmlns:c16="http://schemas.microsoft.com/office/drawing/2014/chart" uri="{C3380CC4-5D6E-409C-BE32-E72D297353CC}">
              <c16:uniqueId val="{00000001-A7BD-45CB-89F9-6D71228E4BA1}"/>
            </c:ext>
          </c:extLst>
        </c:ser>
        <c:ser>
          <c:idx val="2"/>
          <c:order val="2"/>
          <c:tx>
            <c:strRef>
              <c:f>'AUSWERTUNG (2)'!$F$4</c:f>
              <c:strCache>
                <c:ptCount val="1"/>
                <c:pt idx="0">
                  <c:v>Niko 1/2 2017</c:v>
                </c:pt>
              </c:strCache>
            </c:strRef>
          </c:tx>
          <c:spPr>
            <a:ln>
              <a:solidFill>
                <a:srgbClr val="CC0066"/>
              </a:solidFill>
            </a:ln>
          </c:spPr>
          <c:marker>
            <c:symbol val="none"/>
          </c:marker>
          <c:cat>
            <c:strRef>
              <c:f>'AUSWERTUNG (2)'!$D$11:$D$19</c:f>
              <c:strCache>
                <c:ptCount val="9"/>
                <c:pt idx="0">
                  <c:v>School Fit</c:v>
                </c:pt>
                <c:pt idx="1">
                  <c:v>practicality</c:v>
                </c:pt>
                <c:pt idx="2">
                  <c:v>subject matter and topics</c:v>
                </c:pt>
                <c:pt idx="3">
                  <c:v>Hands-on and competences</c:v>
                </c:pt>
                <c:pt idx="4">
                  <c:v>experiments</c:v>
                </c:pt>
                <c:pt idx="5">
                  <c:v>tasks</c:v>
                </c:pt>
                <c:pt idx="6">
                  <c:v>heterogenity</c:v>
                </c:pt>
                <c:pt idx="7">
                  <c:v>student materials</c:v>
                </c:pt>
                <c:pt idx="8">
                  <c:v>teacher handbook (not rated)</c:v>
                </c:pt>
              </c:strCache>
            </c:strRef>
          </c:cat>
          <c:val>
            <c:numRef>
              <c:f>'AUSWERTUNG (2)'!$F$11:$F$19</c:f>
              <c:numCache>
                <c:formatCode>0.0</c:formatCode>
                <c:ptCount val="9"/>
                <c:pt idx="0">
                  <c:v>4.25</c:v>
                </c:pt>
                <c:pt idx="1">
                  <c:v>4.5999999999999996</c:v>
                </c:pt>
                <c:pt idx="2">
                  <c:v>3.9</c:v>
                </c:pt>
                <c:pt idx="3">
                  <c:v>4</c:v>
                </c:pt>
                <c:pt idx="4">
                  <c:v>4.1538461538461542</c:v>
                </c:pt>
                <c:pt idx="5">
                  <c:v>4.5999999999999996</c:v>
                </c:pt>
                <c:pt idx="6">
                  <c:v>4.0769230769230766</c:v>
                </c:pt>
                <c:pt idx="7">
                  <c:v>2.625</c:v>
                </c:pt>
                <c:pt idx="8">
                  <c:v>0</c:v>
                </c:pt>
              </c:numCache>
            </c:numRef>
          </c:val>
          <c:extLst>
            <c:ext xmlns:c16="http://schemas.microsoft.com/office/drawing/2014/chart" uri="{C3380CC4-5D6E-409C-BE32-E72D297353CC}">
              <c16:uniqueId val="{00000002-A7BD-45CB-89F9-6D71228E4BA1}"/>
            </c:ext>
          </c:extLst>
        </c:ser>
        <c:dLbls>
          <c:showLegendKey val="0"/>
          <c:showVal val="0"/>
          <c:showCatName val="0"/>
          <c:showSerName val="0"/>
          <c:showPercent val="0"/>
          <c:showBubbleSize val="0"/>
        </c:dLbls>
        <c:axId val="83224064"/>
        <c:axId val="83225600"/>
      </c:radarChart>
      <c:catAx>
        <c:axId val="83224064"/>
        <c:scaling>
          <c:orientation val="minMax"/>
        </c:scaling>
        <c:delete val="0"/>
        <c:axPos val="b"/>
        <c:majorGridlines/>
        <c:numFmt formatCode="General" sourceLinked="1"/>
        <c:majorTickMark val="out"/>
        <c:minorTickMark val="none"/>
        <c:tickLblPos val="nextTo"/>
        <c:txPr>
          <a:bodyPr rot="0" vert="horz"/>
          <a:lstStyle/>
          <a:p>
            <a:pPr>
              <a:defRPr sz="1200" b="1"/>
            </a:pPr>
            <a:endParaRPr lang="en-US"/>
          </a:p>
        </c:txPr>
        <c:crossAx val="83225600"/>
        <c:crosses val="autoZero"/>
        <c:auto val="0"/>
        <c:lblAlgn val="ctr"/>
        <c:lblOffset val="100"/>
        <c:noMultiLvlLbl val="0"/>
      </c:catAx>
      <c:valAx>
        <c:axId val="83225600"/>
        <c:scaling>
          <c:orientation val="minMax"/>
          <c:max val="5"/>
          <c:min val="1"/>
        </c:scaling>
        <c:delete val="0"/>
        <c:axPos val="l"/>
        <c:majorGridlines>
          <c:spPr>
            <a:ln w="19050"/>
          </c:spPr>
        </c:majorGridlines>
        <c:numFmt formatCode="0.0" sourceLinked="1"/>
        <c:majorTickMark val="none"/>
        <c:minorTickMark val="none"/>
        <c:tickLblPos val="nextTo"/>
        <c:txPr>
          <a:bodyPr rot="0" vert="horz"/>
          <a:lstStyle/>
          <a:p>
            <a:pPr>
              <a:defRPr/>
            </a:pPr>
            <a:endParaRPr lang="en-US"/>
          </a:p>
        </c:txPr>
        <c:crossAx val="83224064"/>
        <c:crosses val="autoZero"/>
        <c:crossBetween val="between"/>
        <c:majorUnit val="1"/>
        <c:minorUnit val="0.1"/>
      </c:valAx>
    </c:plotArea>
    <c:legend>
      <c:legendPos val="r"/>
      <c:layout>
        <c:manualLayout>
          <c:xMode val="edge"/>
          <c:yMode val="edge"/>
          <c:x val="0.77376649119723795"/>
          <c:y val="6.8990422326311131E-4"/>
          <c:w val="0.22623350880276208"/>
          <c:h val="0.22238218401928167"/>
        </c:manualLayout>
      </c:layout>
      <c:overlay val="0"/>
    </c:legend>
    <c:plotVisOnly val="1"/>
    <c:dispBlanksAs val="gap"/>
    <c:showDLblsOverMax val="0"/>
  </c:chart>
  <c:txPr>
    <a:bodyPr/>
    <a:lstStyle/>
    <a:p>
      <a:pPr>
        <a:defRPr sz="14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867975803737377"/>
          <c:y val="0.13540200426766377"/>
          <c:w val="0.88066481155160958"/>
          <c:h val="0.33561268749379763"/>
        </c:manualLayout>
      </c:layout>
      <c:barChart>
        <c:barDir val="col"/>
        <c:grouping val="clustered"/>
        <c:varyColors val="0"/>
        <c:ser>
          <c:idx val="0"/>
          <c:order val="0"/>
          <c:tx>
            <c:strRef>
              <c:f>'[sdfsdf.xlsx]AUSWERTUNGS-Begutachtung (2)'!$E$56</c:f>
              <c:strCache>
                <c:ptCount val="1"/>
                <c:pt idx="0">
                  <c:v>Teacher Trainer 1</c:v>
                </c:pt>
              </c:strCache>
            </c:strRef>
          </c:tx>
          <c:spPr>
            <a:solidFill>
              <a:srgbClr val="477BB9"/>
            </a:solidFill>
            <a:ln>
              <a:noFill/>
            </a:ln>
          </c:spPr>
          <c:invertIfNegative val="0"/>
          <c:dPt>
            <c:idx val="0"/>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1-9584-4E52-A9ED-B1FC33B48E7B}"/>
              </c:ext>
            </c:extLst>
          </c:dPt>
          <c:cat>
            <c:strRef>
              <c:f>'[sdfsdf.xlsx]AUSWERTUNGS-Begutachtung (2)'!$D$100:$D$111</c:f>
              <c:strCache>
                <c:ptCount val="12"/>
                <c:pt idx="0">
                  <c:v>Mean: subject matter and topics</c:v>
                </c:pt>
                <c:pt idx="1">
                  <c:v>Content/concepts taken up repeatedly</c:v>
                </c:pt>
                <c:pt idx="2">
                  <c:v>Thinking in concepts/key ideas promoted</c:v>
                </c:pt>
                <c:pt idx="3">
                  <c:v>Level of abstraction explicitly visualized</c:v>
                </c:pt>
                <c:pt idx="4">
                  <c:v>Learning from examples promoted</c:v>
                </c:pt>
                <c:pt idx="5">
                  <c:v>Students' reflection of their attitude towards science promoted</c:v>
                </c:pt>
                <c:pt idx="6">
                  <c:v>Students' dealing with their own scientific (mis-)conception and its alteration promoted</c:v>
                </c:pt>
                <c:pt idx="7">
                  <c:v>Various methods used to handle (mis-)conceptions</c:v>
                </c:pt>
                <c:pt idx="8">
                  <c:v>Origin and scientific accuracy of (mis-)conceptions is discussed</c:v>
                </c:pt>
                <c:pt idx="9">
                  <c:v>Reference to every day life in science subjects is provided</c:v>
                </c:pt>
                <c:pt idx="10">
                  <c:v>Reference to every day life in ethnics is provided</c:v>
                </c:pt>
                <c:pt idx="11">
                  <c:v>Reference to "girls" and "boys" every day life is provided</c:v>
                </c:pt>
              </c:strCache>
            </c:strRef>
          </c:cat>
          <c:val>
            <c:numRef>
              <c:f>'[sdfsdf.xlsx]AUSWERTUNGS-Begutachtung (2)'!$E$100:$E$111</c:f>
              <c:numCache>
                <c:formatCode>0.00</c:formatCode>
                <c:ptCount val="12"/>
                <c:pt idx="0">
                  <c:v>0.97128656609542163</c:v>
                </c:pt>
                <c:pt idx="1">
                  <c:v>1.3157894736842106</c:v>
                </c:pt>
                <c:pt idx="2">
                  <c:v>1.2195121951219514</c:v>
                </c:pt>
                <c:pt idx="3">
                  <c:v>1.5151515151515151</c:v>
                </c:pt>
                <c:pt idx="4">
                  <c:v>1.1627906976744187</c:v>
                </c:pt>
                <c:pt idx="5">
                  <c:v>0.25641025641025644</c:v>
                </c:pt>
                <c:pt idx="6">
                  <c:v>1.25</c:v>
                </c:pt>
                <c:pt idx="7">
                  <c:v>0.69767441860465118</c:v>
                </c:pt>
                <c:pt idx="8">
                  <c:v>0.5</c:v>
                </c:pt>
                <c:pt idx="9">
                  <c:v>1.0638297872340425</c:v>
                </c:pt>
                <c:pt idx="10">
                  <c:v>0.73170731707317083</c:v>
                </c:pt>
                <c:pt idx="11">
                  <c:v>0.97560975609756106</c:v>
                </c:pt>
              </c:numCache>
            </c:numRef>
          </c:val>
          <c:extLst>
            <c:ext xmlns:c16="http://schemas.microsoft.com/office/drawing/2014/chart" uri="{C3380CC4-5D6E-409C-BE32-E72D297353CC}">
              <c16:uniqueId val="{00000002-9584-4E52-A9ED-B1FC33B48E7B}"/>
            </c:ext>
          </c:extLst>
        </c:ser>
        <c:ser>
          <c:idx val="1"/>
          <c:order val="1"/>
          <c:tx>
            <c:strRef>
              <c:f>'[sdfsdf.xlsx]AUSWERTUNGS-Begutachtung (2)'!$F$56</c:f>
              <c:strCache>
                <c:ptCount val="1"/>
                <c:pt idx="0">
                  <c:v>Academic Professional</c:v>
                </c:pt>
              </c:strCache>
            </c:strRef>
          </c:tx>
          <c:spPr>
            <a:solidFill>
              <a:srgbClr val="CC0066"/>
            </a:solidFill>
          </c:spPr>
          <c:invertIfNegative val="0"/>
          <c:dPt>
            <c:idx val="0"/>
            <c:invertIfNegative val="0"/>
            <c:bubble3D val="0"/>
            <c:spPr>
              <a:solidFill>
                <a:schemeClr val="accent2">
                  <a:lumMod val="60000"/>
                  <a:lumOff val="40000"/>
                </a:schemeClr>
              </a:solidFill>
            </c:spPr>
            <c:extLst>
              <c:ext xmlns:c16="http://schemas.microsoft.com/office/drawing/2014/chart" uri="{C3380CC4-5D6E-409C-BE32-E72D297353CC}">
                <c16:uniqueId val="{00000004-9584-4E52-A9ED-B1FC33B48E7B}"/>
              </c:ext>
            </c:extLst>
          </c:dPt>
          <c:cat>
            <c:strRef>
              <c:f>'[sdfsdf.xlsx]AUSWERTUNGS-Begutachtung (2)'!$D$100:$D$111</c:f>
              <c:strCache>
                <c:ptCount val="12"/>
                <c:pt idx="0">
                  <c:v>Mean: subject matter and topics</c:v>
                </c:pt>
                <c:pt idx="1">
                  <c:v>Content/concepts taken up repeatedly</c:v>
                </c:pt>
                <c:pt idx="2">
                  <c:v>Thinking in concepts/key ideas promoted</c:v>
                </c:pt>
                <c:pt idx="3">
                  <c:v>Level of abstraction explicitly visualized</c:v>
                </c:pt>
                <c:pt idx="4">
                  <c:v>Learning from examples promoted</c:v>
                </c:pt>
                <c:pt idx="5">
                  <c:v>Students' reflection of their attitude towards science promoted</c:v>
                </c:pt>
                <c:pt idx="6">
                  <c:v>Students' dealing with their own scientific (mis-)conception and its alteration promoted</c:v>
                </c:pt>
                <c:pt idx="7">
                  <c:v>Various methods used to handle (mis-)conceptions</c:v>
                </c:pt>
                <c:pt idx="8">
                  <c:v>Origin and scientific accuracy of (mis-)conceptions is discussed</c:v>
                </c:pt>
                <c:pt idx="9">
                  <c:v>Reference to every day life in science subjects is provided</c:v>
                </c:pt>
                <c:pt idx="10">
                  <c:v>Reference to every day life in ethnics is provided</c:v>
                </c:pt>
                <c:pt idx="11">
                  <c:v>Reference to "girls" and "boys" every day life is provided</c:v>
                </c:pt>
              </c:strCache>
            </c:strRef>
          </c:cat>
          <c:val>
            <c:numRef>
              <c:f>'[sdfsdf.xlsx]AUSWERTUNGS-Begutachtung (2)'!$F$100:$F$111</c:f>
              <c:numCache>
                <c:formatCode>0.00</c:formatCode>
                <c:ptCount val="12"/>
                <c:pt idx="0">
                  <c:v>0.94497077662173745</c:v>
                </c:pt>
                <c:pt idx="1">
                  <c:v>1.0526315789473684</c:v>
                </c:pt>
                <c:pt idx="2">
                  <c:v>1.2195121951219514</c:v>
                </c:pt>
                <c:pt idx="3">
                  <c:v>1.5151515151515151</c:v>
                </c:pt>
                <c:pt idx="4">
                  <c:v>1.1627906976744187</c:v>
                </c:pt>
                <c:pt idx="5">
                  <c:v>0.25641025641025644</c:v>
                </c:pt>
                <c:pt idx="6">
                  <c:v>1.25</c:v>
                </c:pt>
                <c:pt idx="7">
                  <c:v>0.69767441860465118</c:v>
                </c:pt>
                <c:pt idx="8">
                  <c:v>0.5</c:v>
                </c:pt>
                <c:pt idx="9">
                  <c:v>1.0638297872340425</c:v>
                </c:pt>
                <c:pt idx="10">
                  <c:v>0.73170731707317083</c:v>
                </c:pt>
                <c:pt idx="11">
                  <c:v>0.97560975609756106</c:v>
                </c:pt>
              </c:numCache>
            </c:numRef>
          </c:val>
          <c:extLst>
            <c:ext xmlns:c16="http://schemas.microsoft.com/office/drawing/2014/chart" uri="{C3380CC4-5D6E-409C-BE32-E72D297353CC}">
              <c16:uniqueId val="{00000005-9584-4E52-A9ED-B1FC33B48E7B}"/>
            </c:ext>
          </c:extLst>
        </c:ser>
        <c:ser>
          <c:idx val="2"/>
          <c:order val="2"/>
          <c:tx>
            <c:strRef>
              <c:f>'[sdfsdf.xlsx]AUSWERTUNGS-Begutachtung (2)'!$G$56</c:f>
              <c:strCache>
                <c:ptCount val="1"/>
                <c:pt idx="0">
                  <c:v>student</c:v>
                </c:pt>
              </c:strCache>
            </c:strRef>
          </c:tx>
          <c:spPr>
            <a:solidFill>
              <a:srgbClr val="00B050"/>
            </a:solidFill>
          </c:spPr>
          <c:invertIfNegative val="0"/>
          <c:dPt>
            <c:idx val="0"/>
            <c:invertIfNegative val="0"/>
            <c:bubble3D val="0"/>
            <c:spPr>
              <a:solidFill>
                <a:srgbClr val="92D050"/>
              </a:solidFill>
            </c:spPr>
            <c:extLst>
              <c:ext xmlns:c16="http://schemas.microsoft.com/office/drawing/2014/chart" uri="{C3380CC4-5D6E-409C-BE32-E72D297353CC}">
                <c16:uniqueId val="{00000007-9584-4E52-A9ED-B1FC33B48E7B}"/>
              </c:ext>
            </c:extLst>
          </c:dPt>
          <c:cat>
            <c:strRef>
              <c:f>'[sdfsdf.xlsx]AUSWERTUNGS-Begutachtung (2)'!$D$100:$D$111</c:f>
              <c:strCache>
                <c:ptCount val="12"/>
                <c:pt idx="0">
                  <c:v>Mean: subject matter and topics</c:v>
                </c:pt>
                <c:pt idx="1">
                  <c:v>Content/concepts taken up repeatedly</c:v>
                </c:pt>
                <c:pt idx="2">
                  <c:v>Thinking in concepts/key ideas promoted</c:v>
                </c:pt>
                <c:pt idx="3">
                  <c:v>Level of abstraction explicitly visualized</c:v>
                </c:pt>
                <c:pt idx="4">
                  <c:v>Learning from examples promoted</c:v>
                </c:pt>
                <c:pt idx="5">
                  <c:v>Students' reflection of their attitude towards science promoted</c:v>
                </c:pt>
                <c:pt idx="6">
                  <c:v>Students' dealing with their own scientific (mis-)conception and its alteration promoted</c:v>
                </c:pt>
                <c:pt idx="7">
                  <c:v>Various methods used to handle (mis-)conceptions</c:v>
                </c:pt>
                <c:pt idx="8">
                  <c:v>Origin and scientific accuracy of (mis-)conceptions is discussed</c:v>
                </c:pt>
                <c:pt idx="9">
                  <c:v>Reference to every day life in science subjects is provided</c:v>
                </c:pt>
                <c:pt idx="10">
                  <c:v>Reference to every day life in ethnics is provided</c:v>
                </c:pt>
                <c:pt idx="11">
                  <c:v>Reference to "girls" and "boys" every day life is provided</c:v>
                </c:pt>
              </c:strCache>
            </c:strRef>
          </c:cat>
          <c:val>
            <c:numRef>
              <c:f>'[sdfsdf.xlsx]AUSWERTUNGS-Begutachtung (2)'!$G$100:$G$111</c:f>
              <c:numCache>
                <c:formatCode>0.00</c:formatCode>
                <c:ptCount val="12"/>
                <c:pt idx="0">
                  <c:v>1.0225686173774731</c:v>
                </c:pt>
                <c:pt idx="1">
                  <c:v>1.3157894736842106</c:v>
                </c:pt>
                <c:pt idx="2">
                  <c:v>1.2195121951219514</c:v>
                </c:pt>
                <c:pt idx="3">
                  <c:v>1.5151515151515151</c:v>
                </c:pt>
                <c:pt idx="4">
                  <c:v>1.1627906976744187</c:v>
                </c:pt>
                <c:pt idx="5">
                  <c:v>0.76923076923076927</c:v>
                </c:pt>
                <c:pt idx="6">
                  <c:v>1.25</c:v>
                </c:pt>
                <c:pt idx="7">
                  <c:v>0.69767441860465118</c:v>
                </c:pt>
                <c:pt idx="8">
                  <c:v>0.5</c:v>
                </c:pt>
                <c:pt idx="9">
                  <c:v>1.0638297872340425</c:v>
                </c:pt>
                <c:pt idx="10">
                  <c:v>0.73170731707317083</c:v>
                </c:pt>
                <c:pt idx="11">
                  <c:v>0.97560975609756106</c:v>
                </c:pt>
              </c:numCache>
            </c:numRef>
          </c:val>
          <c:extLst>
            <c:ext xmlns:c16="http://schemas.microsoft.com/office/drawing/2014/chart" uri="{C3380CC4-5D6E-409C-BE32-E72D297353CC}">
              <c16:uniqueId val="{00000008-9584-4E52-A9ED-B1FC33B48E7B}"/>
            </c:ext>
          </c:extLst>
        </c:ser>
        <c:dLbls>
          <c:showLegendKey val="0"/>
          <c:showVal val="0"/>
          <c:showCatName val="0"/>
          <c:showSerName val="0"/>
          <c:showPercent val="0"/>
          <c:showBubbleSize val="0"/>
        </c:dLbls>
        <c:gapWidth val="150"/>
        <c:axId val="199346048"/>
        <c:axId val="199347584"/>
      </c:barChart>
      <c:catAx>
        <c:axId val="199346048"/>
        <c:scaling>
          <c:orientation val="minMax"/>
        </c:scaling>
        <c:delete val="0"/>
        <c:axPos val="b"/>
        <c:numFmt formatCode="@" sourceLinked="0"/>
        <c:majorTickMark val="out"/>
        <c:minorTickMark val="out"/>
        <c:tickLblPos val="nextTo"/>
        <c:txPr>
          <a:bodyPr rot="-5400000" vert="horz"/>
          <a:lstStyle/>
          <a:p>
            <a:pPr>
              <a:defRPr/>
            </a:pPr>
            <a:endParaRPr lang="en-US"/>
          </a:p>
        </c:txPr>
        <c:crossAx val="199347584"/>
        <c:crosses val="autoZero"/>
        <c:auto val="0"/>
        <c:lblAlgn val="ctr"/>
        <c:lblOffset val="50"/>
        <c:tickLblSkip val="1"/>
        <c:tickMarkSkip val="1"/>
        <c:noMultiLvlLbl val="0"/>
      </c:catAx>
      <c:valAx>
        <c:axId val="199347584"/>
        <c:scaling>
          <c:orientation val="minMax"/>
          <c:max val="1.8"/>
          <c:min val="0.2"/>
        </c:scaling>
        <c:delete val="0"/>
        <c:axPos val="l"/>
        <c:majorGridlines/>
        <c:numFmt formatCode="0.0" sourceLinked="0"/>
        <c:majorTickMark val="in"/>
        <c:minorTickMark val="none"/>
        <c:tickLblPos val="nextTo"/>
        <c:txPr>
          <a:bodyPr rot="0" vert="horz"/>
          <a:lstStyle/>
          <a:p>
            <a:pPr>
              <a:defRPr/>
            </a:pPr>
            <a:endParaRPr lang="en-US"/>
          </a:p>
        </c:txPr>
        <c:crossAx val="199346048"/>
        <c:crosses val="autoZero"/>
        <c:crossBetween val="between"/>
        <c:majorUnit val="0.8"/>
        <c:minorUnit val="0.5"/>
      </c:valAx>
    </c:plotArea>
    <c:legend>
      <c:legendPos val="r"/>
      <c:layout>
        <c:manualLayout>
          <c:xMode val="edge"/>
          <c:yMode val="edge"/>
          <c:x val="0.48195555555555558"/>
          <c:y val="1.2301484650254766E-3"/>
          <c:w val="0.51573309692671399"/>
          <c:h val="6.4482823670812719E-2"/>
        </c:manualLayout>
      </c:layout>
      <c:overlay val="0"/>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0.80197</cdr:x>
      <cdr:y>0.82412</cdr:y>
    </cdr:from>
    <cdr:to>
      <cdr:x>0.97693</cdr:x>
      <cdr:y>0.95499</cdr:y>
    </cdr:to>
    <cdr:sp macro="" textlink="">
      <cdr:nvSpPr>
        <cdr:cNvPr id="2" name="Textfeld 29"/>
        <cdr:cNvSpPr txBox="1"/>
      </cdr:nvSpPr>
      <cdr:spPr>
        <a:xfrm xmlns:a="http://schemas.openxmlformats.org/drawingml/2006/main">
          <a:off x="7333257" y="4070018"/>
          <a:ext cx="1599791"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de-DE"/>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algn="ctr"/>
          <a:r>
            <a:rPr lang="en-GB" sz="1200" b="1" dirty="0" smtClean="0">
              <a:latin typeface="+mn-lt"/>
            </a:rPr>
            <a:t>Experiments</a:t>
          </a:r>
        </a:p>
        <a:p xmlns:a="http://schemas.openxmlformats.org/drawingml/2006/main">
          <a:pPr algn="ctr"/>
          <a:r>
            <a:rPr lang="en-GB" sz="1200" b="1" dirty="0" smtClean="0">
              <a:latin typeface="+mn-lt"/>
            </a:rPr>
            <a:t>“cook-book”</a:t>
          </a:r>
        </a:p>
        <a:p xmlns:a="http://schemas.openxmlformats.org/drawingml/2006/main">
          <a:pPr algn="ctr"/>
          <a:r>
            <a:rPr lang="en-GB" sz="1200" b="1" dirty="0" smtClean="0">
              <a:latin typeface="+mn-lt"/>
            </a:rPr>
            <a:t>d = . 73</a:t>
          </a:r>
          <a:endParaRPr lang="en-GB" sz="1200" b="1" dirty="0">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0.04321</cdr:x>
      <cdr:y>0.14915</cdr:y>
    </cdr:from>
    <cdr:to>
      <cdr:x>0.07065</cdr:x>
      <cdr:y>0.51198</cdr:y>
    </cdr:to>
    <cdr:sp macro="" textlink="">
      <cdr:nvSpPr>
        <cdr:cNvPr id="4" name="Textfeld 1"/>
        <cdr:cNvSpPr txBox="1"/>
      </cdr:nvSpPr>
      <cdr:spPr>
        <a:xfrm xmlns:a="http://schemas.openxmlformats.org/drawingml/2006/main" rot="16200000">
          <a:off x="-481958" y="1639734"/>
          <a:ext cx="1927172" cy="2321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a:t>Quotient of fit</a:t>
          </a:r>
        </a:p>
      </cdr:txBody>
    </cdr:sp>
  </cdr:relSizeAnchor>
  <cdr:relSizeAnchor xmlns:cdr="http://schemas.openxmlformats.org/drawingml/2006/chartDrawing">
    <cdr:from>
      <cdr:x>0.01533</cdr:x>
      <cdr:y>0.94975</cdr:y>
    </cdr:from>
    <cdr:to>
      <cdr:x>0.22996</cdr:x>
      <cdr:y>1</cdr:y>
    </cdr:to>
    <cdr:sp macro="" textlink="">
      <cdr:nvSpPr>
        <cdr:cNvPr id="3" name="Textfeld 3"/>
        <cdr:cNvSpPr txBox="1"/>
      </cdr:nvSpPr>
      <cdr:spPr>
        <a:xfrm xmlns:a="http://schemas.openxmlformats.org/drawingml/2006/main">
          <a:off x="129721" y="5044674"/>
          <a:ext cx="1815748" cy="2668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000"/>
            <a:t>1.0 = exact fit with COTEX</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567873" y="362302"/>
            <a:ext cx="2945659" cy="298900"/>
          </a:xfrm>
          <a:prstGeom prst="rect">
            <a:avLst/>
          </a:prstGeom>
        </p:spPr>
        <p:txBody>
          <a:bodyPr vert="horz" lIns="91440" tIns="45720" rIns="91440" bIns="45720" rtlCol="0"/>
          <a:lstStyle>
            <a:lvl1pPr algn="l">
              <a:defRPr sz="1200"/>
            </a:lvl1pPr>
          </a:lstStyle>
          <a:p>
            <a:pPr defTabSz="288000"/>
            <a:r>
              <a:rPr lang="de-DE" sz="1050">
                <a:latin typeface="+mn-lt"/>
                <a:cs typeface="Arial" pitchFamily="34" charset="0"/>
              </a:rPr>
              <a:t>Titel</a:t>
            </a:r>
          </a:p>
        </p:txBody>
      </p:sp>
      <p:sp>
        <p:nvSpPr>
          <p:cNvPr id="3" name="Datumsplatzhalter 2"/>
          <p:cNvSpPr>
            <a:spLocks noGrp="1"/>
          </p:cNvSpPr>
          <p:nvPr>
            <p:ph type="dt" sz="quarter" idx="1"/>
          </p:nvPr>
        </p:nvSpPr>
        <p:spPr>
          <a:xfrm>
            <a:off x="4867597" y="9417834"/>
            <a:ext cx="1100300" cy="365989"/>
          </a:xfrm>
          <a:prstGeom prst="rect">
            <a:avLst/>
          </a:prstGeom>
        </p:spPr>
        <p:txBody>
          <a:bodyPr vert="horz" lIns="91440" tIns="45720" rIns="91440" bIns="45720" rtlCol="0" anchor="b" anchorCtr="0"/>
          <a:lstStyle>
            <a:lvl1pPr algn="r">
              <a:defRPr sz="1200"/>
            </a:lvl1pPr>
          </a:lstStyle>
          <a:p>
            <a:pPr defTabSz="288000"/>
            <a:fld id="{EBA27B98-DAA6-0846-B906-C847A98C938A}" type="datetime1">
              <a:rPr lang="de-CH" sz="1000" smtClean="0">
                <a:latin typeface="+mn-lt"/>
                <a:cs typeface="Arial" pitchFamily="34" charset="0"/>
              </a:rPr>
              <a:pPr defTabSz="288000"/>
              <a:t>27.08.2019</a:t>
            </a:fld>
            <a:endParaRPr lang="de-DE" sz="1000" dirty="0">
              <a:latin typeface="+mn-lt"/>
              <a:cs typeface="Arial" pitchFamily="34" charset="0"/>
            </a:endParaRPr>
          </a:p>
        </p:txBody>
      </p:sp>
      <p:sp>
        <p:nvSpPr>
          <p:cNvPr id="4" name="Fußzeilenplatzhalter 3"/>
          <p:cNvSpPr>
            <a:spLocks noGrp="1"/>
          </p:cNvSpPr>
          <p:nvPr>
            <p:ph type="ftr" sz="quarter" idx="2"/>
          </p:nvPr>
        </p:nvSpPr>
        <p:spPr>
          <a:xfrm>
            <a:off x="567873" y="9417834"/>
            <a:ext cx="2945659" cy="365989"/>
          </a:xfrm>
          <a:prstGeom prst="rect">
            <a:avLst/>
          </a:prstGeom>
        </p:spPr>
        <p:txBody>
          <a:bodyPr vert="horz" lIns="91440" tIns="45720" rIns="91440" bIns="45720" rtlCol="0" anchor="b"/>
          <a:lstStyle>
            <a:lvl1pPr algn="l">
              <a:defRPr sz="1200"/>
            </a:lvl1pPr>
          </a:lstStyle>
          <a:p>
            <a:pPr defTabSz="288000"/>
            <a:r>
              <a:rPr lang="de-DE" sz="1000">
                <a:latin typeface="+mn-lt"/>
                <a:cs typeface="Arial" pitchFamily="34" charset="0"/>
              </a:rPr>
              <a:t>Autor / Anlass</a:t>
            </a:r>
          </a:p>
        </p:txBody>
      </p:sp>
      <p:sp>
        <p:nvSpPr>
          <p:cNvPr id="5" name="Foliennummernplatzhalter 4"/>
          <p:cNvSpPr>
            <a:spLocks noGrp="1"/>
          </p:cNvSpPr>
          <p:nvPr>
            <p:ph type="sldNum" sz="quarter" idx="3"/>
          </p:nvPr>
        </p:nvSpPr>
        <p:spPr>
          <a:xfrm>
            <a:off x="5967897" y="9417834"/>
            <a:ext cx="686587" cy="365989"/>
          </a:xfrm>
          <a:prstGeom prst="rect">
            <a:avLst/>
          </a:prstGeom>
        </p:spPr>
        <p:txBody>
          <a:bodyPr vert="horz" lIns="91440" tIns="45720" rIns="91440" bIns="45720" rtlCol="0" anchor="b"/>
          <a:lstStyle>
            <a:lvl1pPr algn="r">
              <a:defRPr sz="1200"/>
            </a:lvl1pPr>
          </a:lstStyle>
          <a:p>
            <a:fld id="{028681A6-4148-5A4E-9A90-BE51F202895B}" type="slidenum">
              <a:rPr lang="de-DE" sz="1000" smtClean="0">
                <a:latin typeface="+mn-lt"/>
              </a:rPr>
              <a:t>‹Nr.›</a:t>
            </a:fld>
            <a:endParaRPr lang="de-DE" sz="1000" dirty="0">
              <a:latin typeface="+mn-lt"/>
            </a:endParaRPr>
          </a:p>
        </p:txBody>
      </p:sp>
      <p:grpSp>
        <p:nvGrpSpPr>
          <p:cNvPr id="10" name="Gruppieren 9"/>
          <p:cNvGrpSpPr/>
          <p:nvPr/>
        </p:nvGrpSpPr>
        <p:grpSpPr>
          <a:xfrm>
            <a:off x="5277600" y="212854"/>
            <a:ext cx="1443068" cy="597799"/>
            <a:chOff x="3031803" y="247808"/>
            <a:chExt cx="2051685" cy="849922"/>
          </a:xfrm>
        </p:grpSpPr>
        <p:pic>
          <p:nvPicPr>
            <p:cNvPr id="8" name="Bild 8" descr="PH_Braun_RGB.jpg"/>
            <p:cNvPicPr>
              <a:picLocks noChangeAspect="1"/>
            </p:cNvPicPr>
            <p:nvPr/>
          </p:nvPicPr>
          <p:blipFill rotWithShape="1">
            <a:blip r:embed="rId2">
              <a:extLst>
                <a:ext uri="{28A0092B-C50C-407E-A947-70E740481C1C}">
                  <a14:useLocalDpi xmlns:a14="http://schemas.microsoft.com/office/drawing/2010/main" val="0"/>
                </a:ext>
              </a:extLst>
            </a:blip>
            <a:srcRect b="72019"/>
            <a:stretch/>
          </p:blipFill>
          <p:spPr>
            <a:xfrm>
              <a:off x="3031803" y="247808"/>
              <a:ext cx="2026001" cy="228987"/>
            </a:xfrm>
            <a:prstGeom prst="rect">
              <a:avLst/>
            </a:prstGeom>
          </p:spPr>
        </p:pic>
        <p:pic>
          <p:nvPicPr>
            <p:cNvPr id="9" name="Grafik 8"/>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1803" y="514800"/>
              <a:ext cx="2051685" cy="582930"/>
            </a:xfrm>
            <a:prstGeom prst="rect">
              <a:avLst/>
            </a:prstGeom>
            <a:ln>
              <a:noFill/>
            </a:ln>
          </p:spPr>
        </p:pic>
      </p:grpSp>
    </p:spTree>
    <p:extLst>
      <p:ext uri="{BB962C8B-B14F-4D97-AF65-F5344CB8AC3E}">
        <p14:creationId xmlns:p14="http://schemas.microsoft.com/office/powerpoint/2010/main" val="17812233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15934" y="69270"/>
            <a:ext cx="2945659" cy="496411"/>
          </a:xfrm>
          <a:prstGeom prst="rect">
            <a:avLst/>
          </a:prstGeom>
        </p:spPr>
        <p:txBody>
          <a:bodyPr vert="horz" lIns="91440" tIns="45720" rIns="91440" bIns="45720" rtlCol="0"/>
          <a:lstStyle>
            <a:lvl1pPr algn="l" defTabSz="288000">
              <a:defRPr sz="1200">
                <a:latin typeface="+mn-lt"/>
              </a:defRPr>
            </a:lvl1pPr>
          </a:lstStyle>
          <a:p>
            <a:r>
              <a:rPr lang="de-DE"/>
              <a:t>Titel</a:t>
            </a:r>
          </a:p>
        </p:txBody>
      </p:sp>
      <p:sp>
        <p:nvSpPr>
          <p:cNvPr id="3" name="Datumsplatzhalter 2"/>
          <p:cNvSpPr>
            <a:spLocks noGrp="1"/>
          </p:cNvSpPr>
          <p:nvPr>
            <p:ph type="dt" idx="1"/>
          </p:nvPr>
        </p:nvSpPr>
        <p:spPr>
          <a:xfrm>
            <a:off x="3723974" y="69270"/>
            <a:ext cx="2945659" cy="496411"/>
          </a:xfrm>
          <a:prstGeom prst="rect">
            <a:avLst/>
          </a:prstGeom>
        </p:spPr>
        <p:txBody>
          <a:bodyPr vert="horz" lIns="91440" tIns="45720" rIns="91440" bIns="45720" rtlCol="0"/>
          <a:lstStyle>
            <a:lvl1pPr algn="r" defTabSz="288000">
              <a:defRPr sz="1200">
                <a:latin typeface="+mn-lt"/>
              </a:defRPr>
            </a:lvl1pPr>
          </a:lstStyle>
          <a:p>
            <a:fld id="{4962AECC-D7B6-5E4D-AA82-81062F6073A5}" type="datetime1">
              <a:rPr lang="de-CH" smtClean="0"/>
              <a:pPr/>
              <a:t>27.08.2019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6" name="Fußzeilenplatzhalter 5"/>
          <p:cNvSpPr>
            <a:spLocks noGrp="1"/>
          </p:cNvSpPr>
          <p:nvPr>
            <p:ph type="ftr" sz="quarter" idx="4"/>
          </p:nvPr>
        </p:nvSpPr>
        <p:spPr>
          <a:xfrm>
            <a:off x="115934" y="9326191"/>
            <a:ext cx="2945659" cy="496411"/>
          </a:xfrm>
          <a:prstGeom prst="rect">
            <a:avLst/>
          </a:prstGeom>
        </p:spPr>
        <p:txBody>
          <a:bodyPr vert="horz" lIns="91440" tIns="45720" rIns="91440" bIns="45720" rtlCol="0" anchor="b"/>
          <a:lstStyle>
            <a:lvl1pPr algn="l">
              <a:defRPr sz="1200">
                <a:latin typeface="+mn-lt"/>
              </a:defRPr>
            </a:lvl1pPr>
          </a:lstStyle>
          <a:p>
            <a:r>
              <a:rPr lang="de-DE"/>
              <a:t>Autor / Anlass</a:t>
            </a:r>
          </a:p>
        </p:txBody>
      </p:sp>
      <p:sp>
        <p:nvSpPr>
          <p:cNvPr id="7" name="Foliennummernplatzhalter 6"/>
          <p:cNvSpPr>
            <a:spLocks noGrp="1"/>
          </p:cNvSpPr>
          <p:nvPr>
            <p:ph type="sldNum" sz="quarter" idx="5"/>
          </p:nvPr>
        </p:nvSpPr>
        <p:spPr>
          <a:xfrm>
            <a:off x="3723974" y="9359101"/>
            <a:ext cx="2945659" cy="496411"/>
          </a:xfrm>
          <a:prstGeom prst="rect">
            <a:avLst/>
          </a:prstGeom>
        </p:spPr>
        <p:txBody>
          <a:bodyPr vert="horz" lIns="91440" tIns="45720" rIns="91440" bIns="45720" rtlCol="0" anchor="b"/>
          <a:lstStyle>
            <a:lvl1pPr algn="r">
              <a:defRPr sz="1200">
                <a:latin typeface="+mn-lt"/>
              </a:defRPr>
            </a:lvl1pPr>
          </a:lstStyle>
          <a:p>
            <a:pPr defTabSz="288000"/>
            <a:fld id="{091BDC19-480E-2C49-8F41-B2AC58B523B4}" type="slidenum">
              <a:rPr lang="de-DE" smtClean="0"/>
              <a:pPr defTabSz="288000"/>
              <a:t>‹Nr.›</a:t>
            </a:fld>
            <a:endParaRPr lang="de-DE" dirty="0"/>
          </a:p>
        </p:txBody>
      </p:sp>
    </p:spTree>
    <p:extLst>
      <p:ext uri="{BB962C8B-B14F-4D97-AF65-F5344CB8AC3E}">
        <p14:creationId xmlns:p14="http://schemas.microsoft.com/office/powerpoint/2010/main" val="3418178356"/>
      </p:ext>
    </p:extLst>
  </p:cSld>
  <p:clrMap bg1="lt1" tx1="dk1" bg2="lt2" tx2="dk2" accent1="accent1" accent2="accent2" accent3="accent3" accent4="accent4" accent5="accent5" accent6="accent6" hlink="hlink" folHlink="folHlink"/>
  <p:hf dt="0"/>
  <p:notesStyle>
    <a:lvl1pPr marL="0" algn="l" defTabSz="2880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2880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2880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a:t>Ich freue mich, den Vortrag von Matthias kommentieren zu dürfen, v.a. weil die Dissertation als Folgeprojekt meiner </a:t>
            </a:r>
            <a:r>
              <a:rPr lang="de-CH" baseline="0" dirty="0" err="1"/>
              <a:t>DoktorarbeitMatthias</a:t>
            </a:r>
            <a:r>
              <a:rPr lang="de-CH" baseline="0" dirty="0"/>
              <a:t> in seiner Dissertation zu einem gewissen Grad meine Dissertation</a:t>
            </a:r>
          </a:p>
        </p:txBody>
      </p:sp>
      <p:sp>
        <p:nvSpPr>
          <p:cNvPr id="4" name="Kopfzeilenplatzhalter 3"/>
          <p:cNvSpPr>
            <a:spLocks noGrp="1"/>
          </p:cNvSpPr>
          <p:nvPr>
            <p:ph type="hdr" sz="quarter" idx="10"/>
          </p:nvPr>
        </p:nvSpPr>
        <p:spPr/>
        <p:txBody>
          <a:bodyPr/>
          <a:lstStyle/>
          <a:p>
            <a:r>
              <a:rPr lang="de-DE"/>
              <a:t>Titel</a:t>
            </a:r>
          </a:p>
        </p:txBody>
      </p:sp>
      <p:sp>
        <p:nvSpPr>
          <p:cNvPr id="5" name="Fußzeilenplatzhalter 4"/>
          <p:cNvSpPr>
            <a:spLocks noGrp="1"/>
          </p:cNvSpPr>
          <p:nvPr>
            <p:ph type="ftr" sz="quarter" idx="11"/>
          </p:nvPr>
        </p:nvSpPr>
        <p:spPr/>
        <p:txBody>
          <a:bodyPr/>
          <a:lstStyle/>
          <a:p>
            <a:r>
              <a:rPr lang="de-DE" dirty="0"/>
              <a:t>Autor / Anlass</a:t>
            </a:r>
          </a:p>
        </p:txBody>
      </p:sp>
      <p:sp>
        <p:nvSpPr>
          <p:cNvPr id="6" name="Foliennummernplatzhalter 5"/>
          <p:cNvSpPr>
            <a:spLocks noGrp="1"/>
          </p:cNvSpPr>
          <p:nvPr>
            <p:ph type="sldNum" sz="quarter" idx="12"/>
          </p:nvPr>
        </p:nvSpPr>
        <p:spPr/>
        <p:txBody>
          <a:bodyPr/>
          <a:lstStyle/>
          <a:p>
            <a:fld id="{091BDC19-480E-2C49-8F41-B2AC58B523B4}" type="slidenum">
              <a:rPr lang="de-DE" smtClean="0"/>
              <a:t>1</a:t>
            </a:fld>
            <a:endParaRPr lang="de-DE"/>
          </a:p>
        </p:txBody>
      </p:sp>
    </p:spTree>
    <p:extLst>
      <p:ext uri="{BB962C8B-B14F-4D97-AF65-F5344CB8AC3E}">
        <p14:creationId xmlns:p14="http://schemas.microsoft.com/office/powerpoint/2010/main" val="56281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14D938-6006-456D-ACA2-B133CA2CE9E1}" type="slidenum">
              <a:rPr lang="de-DE" smtClean="0"/>
              <a:pPr eaLnBrk="1" hangingPunct="1"/>
              <a:t>14</a:t>
            </a:fld>
            <a:endParaRPr lang="de-DE"/>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p>
        </p:txBody>
      </p:sp>
      <p:sp>
        <p:nvSpPr>
          <p:cNvPr id="2" name="Kopfzeilenplatzhalter 1"/>
          <p:cNvSpPr>
            <a:spLocks noGrp="1"/>
          </p:cNvSpPr>
          <p:nvPr>
            <p:ph type="hdr" sz="quarter" idx="10"/>
          </p:nvPr>
        </p:nvSpPr>
        <p:spPr/>
        <p:txBody>
          <a:bodyPr/>
          <a:lstStyle/>
          <a:p>
            <a:r>
              <a:rPr lang="de-DE"/>
              <a:t>Disputation Katrin Bölsterli Bardy</a:t>
            </a:r>
          </a:p>
        </p:txBody>
      </p:sp>
      <p:sp>
        <p:nvSpPr>
          <p:cNvPr id="3" name="Fußzeilenplatzhalter 2"/>
          <p:cNvSpPr>
            <a:spLocks noGrp="1"/>
          </p:cNvSpPr>
          <p:nvPr>
            <p:ph type="ftr" sz="quarter" idx="11"/>
          </p:nvPr>
        </p:nvSpPr>
        <p:spPr/>
        <p:txBody>
          <a:bodyPr/>
          <a:lstStyle/>
          <a:p>
            <a:endParaRPr lang="de-DE"/>
          </a:p>
        </p:txBody>
      </p:sp>
      <p:sp>
        <p:nvSpPr>
          <p:cNvPr id="4" name="Datumsplatzhalter 3"/>
          <p:cNvSpPr>
            <a:spLocks noGrp="1"/>
          </p:cNvSpPr>
          <p:nvPr>
            <p:ph type="dt" idx="12"/>
          </p:nvPr>
        </p:nvSpPr>
        <p:spPr/>
        <p:txBody>
          <a:bodyPr/>
          <a:lstStyle/>
          <a:p>
            <a:fld id="{E44E74C8-D5EA-417F-B390-3E3A329D0BF2}" type="datetime6">
              <a:rPr lang="de-CH" smtClean="0"/>
              <a:t>August 19</a:t>
            </a:fld>
            <a:endParaRPr lang="de-DE"/>
          </a:p>
        </p:txBody>
      </p:sp>
    </p:spTree>
    <p:extLst>
      <p:ext uri="{BB962C8B-B14F-4D97-AF65-F5344CB8AC3E}">
        <p14:creationId xmlns:p14="http://schemas.microsoft.com/office/powerpoint/2010/main" val="191096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noProof="0" dirty="0" err="1" smtClean="0"/>
              <a:t>Welche</a:t>
            </a:r>
            <a:r>
              <a:rPr lang="en-GB" sz="1200" b="0" noProof="0" dirty="0" smtClean="0"/>
              <a:t> Art von </a:t>
            </a:r>
            <a:r>
              <a:rPr lang="en-GB" sz="1200" b="0" noProof="0" dirty="0" err="1" smtClean="0"/>
              <a:t>Experimenten</a:t>
            </a:r>
            <a:r>
              <a:rPr lang="en-GB" sz="1200" b="0" noProof="0" dirty="0" smtClean="0"/>
              <a:t> und </a:t>
            </a:r>
            <a:r>
              <a:rPr lang="en-GB" sz="1200" b="0" noProof="0" dirty="0" err="1" smtClean="0"/>
              <a:t>Aufgaben</a:t>
            </a:r>
            <a:r>
              <a:rPr lang="en-GB" sz="1200" b="0" noProof="0" dirty="0" smtClean="0"/>
              <a:t> </a:t>
            </a:r>
            <a:r>
              <a:rPr lang="en-GB" sz="1200" b="0" noProof="0" dirty="0" err="1" smtClean="0"/>
              <a:t>als</a:t>
            </a:r>
            <a:r>
              <a:rPr lang="en-GB" sz="1200" b="0" noProof="0" dirty="0" smtClean="0"/>
              <a:t> relevant </a:t>
            </a:r>
            <a:r>
              <a:rPr lang="en-GB" sz="1200" b="0" noProof="0" dirty="0" err="1" smtClean="0"/>
              <a:t>eingeschätzt</a:t>
            </a:r>
            <a:r>
              <a:rPr lang="en-GB" sz="1200" b="0" noProof="0" dirty="0" smtClean="0"/>
              <a:t> </a:t>
            </a:r>
            <a:r>
              <a:rPr lang="en-GB" sz="1200" b="0" noProof="0" dirty="0" err="1" smtClean="0"/>
              <a:t>wird</a:t>
            </a:r>
            <a:r>
              <a:rPr lang="en-GB" sz="1200" b="0" noProof="0" dirty="0" smtClean="0"/>
              <a:t>, </a:t>
            </a:r>
            <a:r>
              <a:rPr lang="en-GB" sz="1200" b="0" noProof="0" dirty="0" err="1" smtClean="0"/>
              <a:t>unterscheidet</a:t>
            </a:r>
            <a:r>
              <a:rPr lang="en-GB" sz="1200" b="0" noProof="0" dirty="0" smtClean="0"/>
              <a:t> </a:t>
            </a:r>
            <a:r>
              <a:rPr lang="en-GB" sz="1200" b="0" noProof="0" dirty="0" err="1" smtClean="0"/>
              <a:t>sich</a:t>
            </a:r>
            <a:r>
              <a:rPr lang="en-GB" sz="1200" b="0" noProof="0" dirty="0" smtClean="0"/>
              <a:t> </a:t>
            </a:r>
            <a:r>
              <a:rPr lang="en-GB" sz="1200" b="0" noProof="0" dirty="0" err="1" smtClean="0"/>
              <a:t>jedoch</a:t>
            </a:r>
            <a:r>
              <a:rPr lang="en-GB" sz="1200" b="0" noProof="0" dirty="0" smtClean="0"/>
              <a:t>. </a:t>
            </a:r>
          </a:p>
          <a:p>
            <a:r>
              <a:rPr lang="en-GB" sz="1200" b="0" noProof="0" dirty="0" err="1" smtClean="0"/>
              <a:t>Während</a:t>
            </a:r>
            <a:r>
              <a:rPr lang="en-GB" sz="1200" b="0" noProof="0" dirty="0" smtClean="0"/>
              <a:t> </a:t>
            </a:r>
            <a:r>
              <a:rPr lang="en-GB" sz="1200" b="0" noProof="0" dirty="0" err="1" smtClean="0"/>
              <a:t>Didaktikdozierende</a:t>
            </a:r>
            <a:r>
              <a:rPr lang="en-GB" sz="1200" b="0" noProof="0" dirty="0" smtClean="0"/>
              <a:t> </a:t>
            </a:r>
          </a:p>
          <a:p>
            <a:r>
              <a:rPr lang="en-GB" sz="1200" b="0" noProof="0" dirty="0" err="1" smtClean="0">
                <a:highlight>
                  <a:srgbClr val="FFFF00"/>
                </a:highlight>
              </a:rPr>
              <a:t>Aufträge</a:t>
            </a:r>
            <a:r>
              <a:rPr lang="en-GB" sz="1200" b="0" noProof="0" dirty="0" smtClean="0">
                <a:highlight>
                  <a:srgbClr val="FFFF00"/>
                </a:highlight>
              </a:rPr>
              <a:t> </a:t>
            </a:r>
            <a:r>
              <a:rPr lang="en-GB" sz="1200" b="0" noProof="0" dirty="0" err="1" smtClean="0">
                <a:highlight>
                  <a:srgbClr val="FFFF00"/>
                </a:highlight>
              </a:rPr>
              <a:t>zur</a:t>
            </a:r>
            <a:r>
              <a:rPr lang="en-GB" sz="1200" b="0" noProof="0" dirty="0" smtClean="0">
                <a:highlight>
                  <a:srgbClr val="FFFF00"/>
                </a:highlight>
              </a:rPr>
              <a:t> </a:t>
            </a:r>
            <a:r>
              <a:rPr lang="en-GB" sz="1200" b="0" noProof="0" dirty="0" err="1" smtClean="0">
                <a:highlight>
                  <a:srgbClr val="FFFF00"/>
                </a:highlight>
              </a:rPr>
              <a:t>Überprüfung</a:t>
            </a:r>
            <a:r>
              <a:rPr lang="en-GB" sz="1200" b="0" noProof="0" dirty="0" smtClean="0">
                <a:highlight>
                  <a:srgbClr val="FFFF00"/>
                </a:highlight>
              </a:rPr>
              <a:t> (</a:t>
            </a:r>
            <a:r>
              <a:rPr lang="en-GB" sz="1200" b="0" i="1" noProof="0" dirty="0" smtClean="0">
                <a:highlight>
                  <a:srgbClr val="FFFF00"/>
                </a:highlight>
              </a:rPr>
              <a:t>p</a:t>
            </a:r>
            <a:r>
              <a:rPr lang="en-GB" sz="1200" b="0" noProof="0" dirty="0" smtClean="0">
                <a:highlight>
                  <a:srgbClr val="FFFF00"/>
                </a:highlight>
              </a:rPr>
              <a:t>=0.013, </a:t>
            </a:r>
            <a:r>
              <a:rPr lang="en-GB" sz="1200" b="0" i="1" noProof="0" dirty="0" smtClean="0">
                <a:highlight>
                  <a:srgbClr val="FFFF00"/>
                </a:highlight>
              </a:rPr>
              <a:t>d</a:t>
            </a:r>
            <a:r>
              <a:rPr lang="en-GB" sz="1200" b="0" noProof="0" dirty="0" smtClean="0">
                <a:highlight>
                  <a:srgbClr val="FFFF00"/>
                </a:highlight>
              </a:rPr>
              <a:t>=.44), </a:t>
            </a:r>
          </a:p>
          <a:p>
            <a:r>
              <a:rPr lang="en-GB" sz="1200" b="0" noProof="0" dirty="0" err="1" smtClean="0">
                <a:highlight>
                  <a:srgbClr val="FFFF00"/>
                </a:highlight>
              </a:rPr>
              <a:t>Experimente</a:t>
            </a:r>
            <a:r>
              <a:rPr lang="en-GB" sz="1200" b="0" noProof="0" dirty="0" smtClean="0">
                <a:highlight>
                  <a:srgbClr val="FFFF00"/>
                </a:highlight>
              </a:rPr>
              <a:t> </a:t>
            </a:r>
            <a:r>
              <a:rPr lang="en-GB" sz="1200" b="0" noProof="0" dirty="0" err="1" smtClean="0">
                <a:highlight>
                  <a:srgbClr val="FFFF00"/>
                </a:highlight>
              </a:rPr>
              <a:t>zur</a:t>
            </a:r>
            <a:r>
              <a:rPr lang="en-GB" sz="1200" b="0" noProof="0" dirty="0" smtClean="0">
                <a:highlight>
                  <a:srgbClr val="FFFF00"/>
                </a:highlight>
              </a:rPr>
              <a:t> </a:t>
            </a:r>
            <a:r>
              <a:rPr lang="en-GB" sz="1200" b="0" noProof="0" dirty="0" err="1" smtClean="0">
                <a:highlight>
                  <a:srgbClr val="FFFF00"/>
                </a:highlight>
              </a:rPr>
              <a:t>direkten</a:t>
            </a:r>
            <a:r>
              <a:rPr lang="en-GB" sz="1200" b="0" noProof="0" dirty="0" smtClean="0">
                <a:highlight>
                  <a:srgbClr val="FFFF00"/>
                </a:highlight>
              </a:rPr>
              <a:t> </a:t>
            </a:r>
            <a:r>
              <a:rPr lang="en-GB" sz="1200" b="0" noProof="0" dirty="0" err="1" smtClean="0">
                <a:highlight>
                  <a:srgbClr val="FFFF00"/>
                </a:highlight>
              </a:rPr>
              <a:t>Erfahrung</a:t>
            </a:r>
            <a:r>
              <a:rPr lang="en-GB" sz="1200" b="0" noProof="0" dirty="0" smtClean="0">
                <a:highlight>
                  <a:srgbClr val="FFFF00"/>
                </a:highlight>
              </a:rPr>
              <a:t> </a:t>
            </a:r>
            <a:r>
              <a:rPr lang="en-GB" sz="1200" b="0" noProof="0" dirty="0" err="1" smtClean="0">
                <a:highlight>
                  <a:srgbClr val="FFFF00"/>
                </a:highlight>
              </a:rPr>
              <a:t>naturwissenschaftlicher</a:t>
            </a:r>
            <a:r>
              <a:rPr lang="en-GB" sz="1200" b="0" noProof="0" dirty="0" smtClean="0">
                <a:highlight>
                  <a:srgbClr val="FFFF00"/>
                </a:highlight>
              </a:rPr>
              <a:t> </a:t>
            </a:r>
            <a:r>
              <a:rPr lang="en-GB" sz="1200" b="0" noProof="0" dirty="0" err="1" smtClean="0">
                <a:highlight>
                  <a:srgbClr val="FFFF00"/>
                </a:highlight>
              </a:rPr>
              <a:t>Gesetzmäßigkeiten</a:t>
            </a:r>
            <a:r>
              <a:rPr lang="en-GB" sz="1200" b="0" noProof="0" dirty="0" smtClean="0">
                <a:highlight>
                  <a:srgbClr val="FFFF00"/>
                </a:highlight>
              </a:rPr>
              <a:t> (</a:t>
            </a:r>
            <a:r>
              <a:rPr lang="en-GB" sz="1200" b="0" i="1" noProof="0" dirty="0" smtClean="0">
                <a:highlight>
                  <a:srgbClr val="FFFF00"/>
                </a:highlight>
              </a:rPr>
              <a:t>p</a:t>
            </a:r>
            <a:r>
              <a:rPr lang="en-GB" sz="1200" b="0" noProof="0" dirty="0" smtClean="0">
                <a:highlight>
                  <a:srgbClr val="FFFF00"/>
                </a:highlight>
              </a:rPr>
              <a:t>=0.014, </a:t>
            </a:r>
            <a:r>
              <a:rPr lang="en-GB" sz="1200" b="0" i="1" noProof="0" dirty="0" smtClean="0">
                <a:highlight>
                  <a:srgbClr val="FFFF00"/>
                </a:highlight>
              </a:rPr>
              <a:t>d</a:t>
            </a:r>
            <a:r>
              <a:rPr lang="en-GB" sz="1200" b="0" noProof="0" dirty="0" smtClean="0">
                <a:highlight>
                  <a:srgbClr val="FFFF00"/>
                </a:highlight>
              </a:rPr>
              <a:t>=.38) </a:t>
            </a:r>
            <a:r>
              <a:rPr lang="en-GB" sz="1200" b="0" noProof="0" dirty="0" err="1" smtClean="0">
                <a:highlight>
                  <a:srgbClr val="FFFF00"/>
                </a:highlight>
              </a:rPr>
              <a:t>sowie</a:t>
            </a:r>
            <a:r>
              <a:rPr lang="en-GB" sz="1200" b="0" noProof="0" dirty="0" smtClean="0">
                <a:highlight>
                  <a:srgbClr val="FFFF00"/>
                </a:highlight>
              </a:rPr>
              <a:t> </a:t>
            </a:r>
          </a:p>
          <a:p>
            <a:r>
              <a:rPr lang="en-GB" sz="1200" b="0" noProof="0" dirty="0" err="1" smtClean="0">
                <a:highlight>
                  <a:srgbClr val="FFFF00"/>
                </a:highlight>
              </a:rPr>
              <a:t>offene</a:t>
            </a:r>
            <a:r>
              <a:rPr lang="en-GB" sz="1200" b="0" noProof="0" dirty="0" smtClean="0">
                <a:highlight>
                  <a:srgbClr val="FFFF00"/>
                </a:highlight>
              </a:rPr>
              <a:t> </a:t>
            </a:r>
            <a:r>
              <a:rPr lang="en-GB" sz="1200" b="0" noProof="0" dirty="0" err="1" smtClean="0">
                <a:highlight>
                  <a:srgbClr val="FFFF00"/>
                </a:highlight>
              </a:rPr>
              <a:t>Experimente</a:t>
            </a:r>
            <a:r>
              <a:rPr lang="en-GB" sz="1200" b="0" noProof="0" dirty="0" smtClean="0">
                <a:highlight>
                  <a:srgbClr val="FFFF00"/>
                </a:highlight>
              </a:rPr>
              <a:t> (</a:t>
            </a:r>
            <a:r>
              <a:rPr lang="en-GB" sz="1200" b="0" i="1" noProof="0" dirty="0" smtClean="0">
                <a:highlight>
                  <a:srgbClr val="FFFF00"/>
                </a:highlight>
              </a:rPr>
              <a:t>p</a:t>
            </a:r>
            <a:r>
              <a:rPr lang="en-GB" sz="1200" b="0" noProof="0" dirty="0" smtClean="0">
                <a:highlight>
                  <a:srgbClr val="FFFF00"/>
                </a:highlight>
              </a:rPr>
              <a:t>&lt;0.001, </a:t>
            </a:r>
            <a:r>
              <a:rPr lang="en-GB" sz="1200" b="0" i="1" noProof="0" dirty="0" smtClean="0">
                <a:highlight>
                  <a:srgbClr val="FFFF00"/>
                </a:highlight>
              </a:rPr>
              <a:t>d</a:t>
            </a:r>
            <a:r>
              <a:rPr lang="en-GB" sz="1200" b="0" noProof="0" dirty="0" smtClean="0">
                <a:highlight>
                  <a:srgbClr val="FFFF00"/>
                </a:highlight>
              </a:rPr>
              <a:t>=.74) </a:t>
            </a:r>
            <a:r>
              <a:rPr lang="en-GB" sz="1200" b="0" noProof="0" dirty="0" err="1" smtClean="0">
                <a:highlight>
                  <a:srgbClr val="FFFF00"/>
                </a:highlight>
              </a:rPr>
              <a:t>signifikant</a:t>
            </a:r>
            <a:r>
              <a:rPr lang="en-GB" sz="1200" b="0" noProof="0" dirty="0" smtClean="0">
                <a:highlight>
                  <a:srgbClr val="FFFF00"/>
                </a:highlight>
              </a:rPr>
              <a:t> </a:t>
            </a:r>
            <a:r>
              <a:rPr lang="en-GB" sz="1200" b="0" noProof="0" dirty="0" err="1" smtClean="0">
                <a:highlight>
                  <a:srgbClr val="FFFF00"/>
                </a:highlight>
              </a:rPr>
              <a:t>wichtiger</a:t>
            </a:r>
            <a:r>
              <a:rPr lang="en-GB" sz="1200" b="0" noProof="0" dirty="0" smtClean="0">
                <a:highlight>
                  <a:srgbClr val="FFFF00"/>
                </a:highlight>
              </a:rPr>
              <a:t> </a:t>
            </a:r>
            <a:r>
              <a:rPr lang="en-GB" sz="1200" b="0" noProof="0" dirty="0" err="1" smtClean="0">
                <a:highlight>
                  <a:srgbClr val="FFFF00"/>
                </a:highlight>
              </a:rPr>
              <a:t>einschätzen</a:t>
            </a:r>
            <a:r>
              <a:rPr lang="en-GB" sz="1200" b="0" noProof="0" dirty="0" smtClean="0">
                <a:highlight>
                  <a:srgbClr val="FFFF00"/>
                </a:highlight>
              </a:rPr>
              <a:t> </a:t>
            </a:r>
            <a:r>
              <a:rPr lang="en-GB" sz="1200" b="0" noProof="0" dirty="0" err="1" smtClean="0">
                <a:highlight>
                  <a:srgbClr val="FFFF00"/>
                </a:highlight>
              </a:rPr>
              <a:t>als</a:t>
            </a:r>
            <a:r>
              <a:rPr lang="en-GB" sz="1200" b="0" noProof="0" dirty="0" smtClean="0">
                <a:highlight>
                  <a:srgbClr val="FFFF00"/>
                </a:highlight>
              </a:rPr>
              <a:t> </a:t>
            </a:r>
            <a:r>
              <a:rPr lang="en-GB" sz="1200" b="0" noProof="0" dirty="0" err="1" smtClean="0">
                <a:highlight>
                  <a:srgbClr val="FFFF00"/>
                </a:highlight>
              </a:rPr>
              <a:t>Lehrpersonen</a:t>
            </a:r>
            <a:r>
              <a:rPr lang="en-GB" sz="1200" b="0" noProof="0" dirty="0" smtClean="0">
                <a:highlight>
                  <a:srgbClr val="FFFF00"/>
                </a:highlight>
              </a:rPr>
              <a:t>, </a:t>
            </a:r>
            <a:r>
              <a:rPr lang="en-GB" sz="1200" b="0" noProof="0" dirty="0" err="1" smtClean="0">
                <a:highlight>
                  <a:srgbClr val="FFFF00"/>
                </a:highlight>
              </a:rPr>
              <a:t>gewichten</a:t>
            </a:r>
            <a:r>
              <a:rPr lang="en-GB" sz="1200" b="0" noProof="0" dirty="0" smtClean="0">
                <a:highlight>
                  <a:srgbClr val="FFFF00"/>
                </a:highlight>
              </a:rPr>
              <a:t> </a:t>
            </a:r>
            <a:r>
              <a:rPr lang="en-GB" sz="1200" b="0" noProof="0" dirty="0" err="1" smtClean="0">
                <a:highlight>
                  <a:srgbClr val="FFFF00"/>
                </a:highlight>
              </a:rPr>
              <a:t>Lehrkräfte</a:t>
            </a:r>
            <a:endParaRPr lang="en-GB" sz="1200" b="0" noProof="0" dirty="0" smtClean="0">
              <a:highlight>
                <a:srgbClr val="FFFF00"/>
              </a:highlight>
            </a:endParaRPr>
          </a:p>
          <a:p>
            <a:r>
              <a:rPr lang="en-GB" sz="1200" b="0" noProof="0" dirty="0" err="1" smtClean="0">
                <a:highlight>
                  <a:srgbClr val="FFFF00"/>
                </a:highlight>
              </a:rPr>
              <a:t>Experimente</a:t>
            </a:r>
            <a:r>
              <a:rPr lang="en-GB" sz="1200" b="0" noProof="0" dirty="0" smtClean="0">
                <a:highlight>
                  <a:srgbClr val="FFFF00"/>
                </a:highlight>
              </a:rPr>
              <a:t> </a:t>
            </a:r>
            <a:r>
              <a:rPr lang="en-GB" sz="1200" b="0" noProof="0" dirty="0" err="1" smtClean="0">
                <a:highlight>
                  <a:srgbClr val="FFFF00"/>
                </a:highlight>
              </a:rPr>
              <a:t>zur</a:t>
            </a:r>
            <a:r>
              <a:rPr lang="en-GB" sz="1200" b="0" noProof="0" dirty="0" smtClean="0">
                <a:highlight>
                  <a:srgbClr val="FFFF00"/>
                </a:highlight>
              </a:rPr>
              <a:t> </a:t>
            </a:r>
            <a:r>
              <a:rPr lang="en-GB" sz="1200" b="0" noProof="0" dirty="0" err="1" smtClean="0">
                <a:highlight>
                  <a:srgbClr val="FFFF00"/>
                </a:highlight>
              </a:rPr>
              <a:t>Erhöhung</a:t>
            </a:r>
            <a:r>
              <a:rPr lang="en-GB" sz="1200" b="0" noProof="0" dirty="0" smtClean="0">
                <a:highlight>
                  <a:srgbClr val="FFFF00"/>
                </a:highlight>
              </a:rPr>
              <a:t> der Motivation (</a:t>
            </a:r>
            <a:r>
              <a:rPr lang="en-GB" sz="1200" b="0" i="1" noProof="0" dirty="0" smtClean="0">
                <a:highlight>
                  <a:srgbClr val="FFFF00"/>
                </a:highlight>
              </a:rPr>
              <a:t>p</a:t>
            </a:r>
            <a:r>
              <a:rPr lang="en-GB" sz="1200" b="0" noProof="0" dirty="0" smtClean="0">
                <a:highlight>
                  <a:srgbClr val="FFFF00"/>
                </a:highlight>
              </a:rPr>
              <a:t>=0.009, </a:t>
            </a:r>
            <a:r>
              <a:rPr lang="en-GB" sz="1200" b="0" i="1" noProof="0" dirty="0" smtClean="0">
                <a:highlight>
                  <a:srgbClr val="FFFF00"/>
                </a:highlight>
              </a:rPr>
              <a:t>d</a:t>
            </a:r>
            <a:r>
              <a:rPr lang="en-GB" sz="1200" b="0" noProof="0" dirty="0" smtClean="0">
                <a:highlight>
                  <a:srgbClr val="FFFF00"/>
                </a:highlight>
              </a:rPr>
              <a:t>=.53) </a:t>
            </a:r>
            <a:r>
              <a:rPr lang="en-GB" sz="1200" b="0" noProof="0" dirty="0" err="1" smtClean="0">
                <a:highlight>
                  <a:srgbClr val="FFFF00"/>
                </a:highlight>
              </a:rPr>
              <a:t>sowie</a:t>
            </a:r>
            <a:r>
              <a:rPr lang="en-GB" sz="1200" b="0" noProof="0" dirty="0" smtClean="0">
                <a:highlight>
                  <a:srgbClr val="FFFF00"/>
                </a:highlight>
              </a:rPr>
              <a:t> </a:t>
            </a:r>
          </a:p>
          <a:p>
            <a:r>
              <a:rPr lang="en-GB" sz="1200" b="0" noProof="0" dirty="0" err="1" smtClean="0">
                <a:highlight>
                  <a:srgbClr val="FFFF00"/>
                </a:highlight>
              </a:rPr>
              <a:t>Experimente</a:t>
            </a:r>
            <a:r>
              <a:rPr lang="en-GB" sz="1200" b="0" noProof="0" dirty="0" smtClean="0">
                <a:highlight>
                  <a:srgbClr val="FFFF00"/>
                </a:highlight>
              </a:rPr>
              <a:t> </a:t>
            </a:r>
            <a:r>
              <a:rPr lang="en-GB" sz="1200" b="0" noProof="0" dirty="0" err="1" smtClean="0">
                <a:highlight>
                  <a:srgbClr val="FFFF00"/>
                </a:highlight>
              </a:rPr>
              <a:t>nach</a:t>
            </a:r>
            <a:r>
              <a:rPr lang="en-GB" sz="1200" b="0" noProof="0" dirty="0" smtClean="0">
                <a:highlight>
                  <a:srgbClr val="FFFF00"/>
                </a:highlight>
              </a:rPr>
              <a:t> </a:t>
            </a:r>
            <a:r>
              <a:rPr lang="en-GB" sz="1200" b="0" noProof="0" dirty="0" err="1" smtClean="0">
                <a:highlight>
                  <a:srgbClr val="FFFF00"/>
                </a:highlight>
              </a:rPr>
              <a:t>Anleitung</a:t>
            </a:r>
            <a:r>
              <a:rPr lang="en-GB" sz="1200" b="0" noProof="0" dirty="0" smtClean="0">
                <a:highlight>
                  <a:srgbClr val="FFFF00"/>
                </a:highlight>
              </a:rPr>
              <a:t> (</a:t>
            </a:r>
            <a:r>
              <a:rPr lang="en-GB" sz="1200" b="0" i="1" noProof="0" dirty="0" smtClean="0">
                <a:highlight>
                  <a:srgbClr val="FFFF00"/>
                </a:highlight>
              </a:rPr>
              <a:t>p</a:t>
            </a:r>
            <a:r>
              <a:rPr lang="en-GB" sz="1200" b="0" noProof="0" dirty="0" smtClean="0">
                <a:highlight>
                  <a:srgbClr val="FFFF00"/>
                </a:highlight>
              </a:rPr>
              <a:t>&lt;0.001, </a:t>
            </a:r>
            <a:r>
              <a:rPr lang="en-GB" sz="1200" b="0" i="1" noProof="0" dirty="0" smtClean="0">
                <a:highlight>
                  <a:srgbClr val="FFFF00"/>
                </a:highlight>
              </a:rPr>
              <a:t>d</a:t>
            </a:r>
            <a:r>
              <a:rPr lang="en-GB" sz="1200" b="0" noProof="0" dirty="0" smtClean="0">
                <a:highlight>
                  <a:srgbClr val="FFFF00"/>
                </a:highlight>
              </a:rPr>
              <a:t>=.73) </a:t>
            </a:r>
            <a:r>
              <a:rPr lang="en-GB" sz="1200" b="0" noProof="0" dirty="0" err="1" smtClean="0">
                <a:highlight>
                  <a:srgbClr val="FFFF00"/>
                </a:highlight>
              </a:rPr>
              <a:t>höher</a:t>
            </a:r>
            <a:r>
              <a:rPr lang="en-GB" sz="1200" b="0" noProof="0" dirty="0" smtClean="0">
                <a:highlight>
                  <a:srgbClr val="FFFF00"/>
                </a:highlight>
              </a:rPr>
              <a:t>.</a:t>
            </a:r>
          </a:p>
          <a:p>
            <a:endParaRPr lang="en-GB" dirty="0"/>
          </a:p>
        </p:txBody>
      </p:sp>
      <p:sp>
        <p:nvSpPr>
          <p:cNvPr id="4" name="Kopfzeilenplatzhalter 3"/>
          <p:cNvSpPr>
            <a:spLocks noGrp="1"/>
          </p:cNvSpPr>
          <p:nvPr>
            <p:ph type="hdr" sz="quarter" idx="10"/>
          </p:nvPr>
        </p:nvSpPr>
        <p:spPr/>
        <p:txBody>
          <a:bodyPr/>
          <a:lstStyle/>
          <a:p>
            <a:r>
              <a:rPr lang="de-DE" smtClean="0"/>
              <a:t>Titel</a:t>
            </a:r>
            <a:endParaRPr lang="de-DE"/>
          </a:p>
        </p:txBody>
      </p:sp>
      <p:sp>
        <p:nvSpPr>
          <p:cNvPr id="5" name="Fußzeilenplatzhalter 4"/>
          <p:cNvSpPr>
            <a:spLocks noGrp="1"/>
          </p:cNvSpPr>
          <p:nvPr>
            <p:ph type="ftr" sz="quarter" idx="11"/>
          </p:nvPr>
        </p:nvSpPr>
        <p:spPr/>
        <p:txBody>
          <a:bodyPr/>
          <a:lstStyle/>
          <a:p>
            <a:r>
              <a:rPr lang="de-DE" smtClean="0"/>
              <a:t>Autor / Anlass</a:t>
            </a:r>
            <a:endParaRPr lang="de-DE"/>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16</a:t>
            </a:fld>
            <a:endParaRPr lang="de-DE" dirty="0"/>
          </a:p>
        </p:txBody>
      </p:sp>
    </p:spTree>
    <p:extLst>
      <p:ext uri="{BB962C8B-B14F-4D97-AF65-F5344CB8AC3E}">
        <p14:creationId xmlns:p14="http://schemas.microsoft.com/office/powerpoint/2010/main" val="99700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Kopfzeilenplatzhalter 3"/>
          <p:cNvSpPr>
            <a:spLocks noGrp="1"/>
          </p:cNvSpPr>
          <p:nvPr>
            <p:ph type="hdr" sz="quarter" idx="10"/>
          </p:nvPr>
        </p:nvSpPr>
        <p:spPr/>
        <p:txBody>
          <a:bodyPr/>
          <a:lstStyle/>
          <a:p>
            <a:r>
              <a:rPr lang="de-DE" smtClean="0"/>
              <a:t>Titel</a:t>
            </a:r>
            <a:endParaRPr lang="de-DE"/>
          </a:p>
        </p:txBody>
      </p:sp>
      <p:sp>
        <p:nvSpPr>
          <p:cNvPr id="5" name="Fußzeilenplatzhalter 4"/>
          <p:cNvSpPr>
            <a:spLocks noGrp="1"/>
          </p:cNvSpPr>
          <p:nvPr>
            <p:ph type="ftr" sz="quarter" idx="11"/>
          </p:nvPr>
        </p:nvSpPr>
        <p:spPr/>
        <p:txBody>
          <a:bodyPr/>
          <a:lstStyle/>
          <a:p>
            <a:r>
              <a:rPr lang="de-DE" smtClean="0"/>
              <a:t>Autor / Anlass</a:t>
            </a:r>
            <a:endParaRPr lang="de-DE"/>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17</a:t>
            </a:fld>
            <a:endParaRPr lang="de-DE" dirty="0"/>
          </a:p>
        </p:txBody>
      </p:sp>
    </p:spTree>
    <p:extLst>
      <p:ext uri="{BB962C8B-B14F-4D97-AF65-F5344CB8AC3E}">
        <p14:creationId xmlns:p14="http://schemas.microsoft.com/office/powerpoint/2010/main" val="17390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de-CH" dirty="0" smtClean="0">
                <a:solidFill>
                  <a:srgbClr val="FF0000"/>
                </a:solidFill>
              </a:rPr>
              <a:t>Hier sieht man, wie in Niko ½ sehr allgemein die </a:t>
            </a:r>
            <a:r>
              <a:rPr lang="de-CH" dirty="0" err="1" smtClean="0">
                <a:solidFill>
                  <a:srgbClr val="FF0000"/>
                </a:solidFill>
              </a:rPr>
              <a:t>Siennesorgane</a:t>
            </a:r>
            <a:r>
              <a:rPr lang="de-CH" dirty="0" smtClean="0">
                <a:solidFill>
                  <a:srgbClr val="FF0000"/>
                </a:solidFill>
              </a:rPr>
              <a:t> untersucht werden vgl. mit </a:t>
            </a:r>
            <a:r>
              <a:rPr lang="de-CH" dirty="0" err="1" smtClean="0">
                <a:solidFill>
                  <a:srgbClr val="FF0000"/>
                </a:solidFill>
              </a:rPr>
              <a:t>Natech</a:t>
            </a:r>
            <a:r>
              <a:rPr lang="de-CH" dirty="0" smtClean="0">
                <a:solidFill>
                  <a:srgbClr val="FF0000"/>
                </a:solidFill>
              </a:rPr>
              <a:t> ½ (nächstes Slide), wo schon der Schatten untersucht wird und quasi auf der Einstiegsseite abgehakt wird, was bei Niko ½ Thema ist.</a:t>
            </a:r>
          </a:p>
          <a:p>
            <a:endParaRPr lang="en-GB" dirty="0"/>
          </a:p>
        </p:txBody>
      </p:sp>
      <p:sp>
        <p:nvSpPr>
          <p:cNvPr id="4" name="Kopfzeilenplatzhalter 3"/>
          <p:cNvSpPr>
            <a:spLocks noGrp="1"/>
          </p:cNvSpPr>
          <p:nvPr>
            <p:ph type="hdr" sz="quarter" idx="10"/>
          </p:nvPr>
        </p:nvSpPr>
        <p:spPr/>
        <p:txBody>
          <a:bodyPr/>
          <a:lstStyle/>
          <a:p>
            <a:r>
              <a:rPr lang="de-DE" smtClean="0"/>
              <a:t>Titel</a:t>
            </a:r>
            <a:endParaRPr lang="de-DE"/>
          </a:p>
        </p:txBody>
      </p:sp>
      <p:sp>
        <p:nvSpPr>
          <p:cNvPr id="5" name="Fußzeilenplatzhalter 4"/>
          <p:cNvSpPr>
            <a:spLocks noGrp="1"/>
          </p:cNvSpPr>
          <p:nvPr>
            <p:ph type="ftr" sz="quarter" idx="11"/>
          </p:nvPr>
        </p:nvSpPr>
        <p:spPr/>
        <p:txBody>
          <a:bodyPr/>
          <a:lstStyle/>
          <a:p>
            <a:r>
              <a:rPr lang="de-DE" smtClean="0"/>
              <a:t>Autor / Anlass</a:t>
            </a:r>
            <a:endParaRPr lang="de-DE"/>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24</a:t>
            </a:fld>
            <a:endParaRPr lang="de-DE" dirty="0"/>
          </a:p>
        </p:txBody>
      </p:sp>
    </p:spTree>
    <p:extLst>
      <p:ext uri="{BB962C8B-B14F-4D97-AF65-F5344CB8AC3E}">
        <p14:creationId xmlns:p14="http://schemas.microsoft.com/office/powerpoint/2010/main" val="121526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Auswertung von Nora Nothnagel: Schulbuchvergleich (Hilfreich für Lehramtsstudierende im Studium, um die Stärken und Schwächen unterschiedlicher Bücher kennen zu lernen und zu diskutieren und für sich abzuwägen, was einem am wichtigsten ist.</a:t>
            </a:r>
            <a:endParaRPr lang="en-GB" dirty="0"/>
          </a:p>
        </p:txBody>
      </p:sp>
      <p:sp>
        <p:nvSpPr>
          <p:cNvPr id="4" name="Kopfzeilenplatzhalter 3"/>
          <p:cNvSpPr>
            <a:spLocks noGrp="1"/>
          </p:cNvSpPr>
          <p:nvPr>
            <p:ph type="hdr" sz="quarter" idx="10"/>
          </p:nvPr>
        </p:nvSpPr>
        <p:spPr/>
        <p:txBody>
          <a:bodyPr/>
          <a:lstStyle/>
          <a:p>
            <a:r>
              <a:rPr lang="de-DE" smtClean="0"/>
              <a:t>Titel</a:t>
            </a:r>
            <a:endParaRPr lang="de-DE"/>
          </a:p>
        </p:txBody>
      </p:sp>
      <p:sp>
        <p:nvSpPr>
          <p:cNvPr id="5" name="Fußzeilenplatzhalter 4"/>
          <p:cNvSpPr>
            <a:spLocks noGrp="1"/>
          </p:cNvSpPr>
          <p:nvPr>
            <p:ph type="ftr" sz="quarter" idx="11"/>
          </p:nvPr>
        </p:nvSpPr>
        <p:spPr/>
        <p:txBody>
          <a:bodyPr/>
          <a:lstStyle/>
          <a:p>
            <a:r>
              <a:rPr lang="de-DE" smtClean="0"/>
              <a:t>Autor / Anlass</a:t>
            </a:r>
            <a:endParaRPr lang="de-DE"/>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26</a:t>
            </a:fld>
            <a:endParaRPr lang="de-DE" dirty="0"/>
          </a:p>
        </p:txBody>
      </p:sp>
    </p:spTree>
    <p:extLst>
      <p:ext uri="{BB962C8B-B14F-4D97-AF65-F5344CB8AC3E}">
        <p14:creationId xmlns:p14="http://schemas.microsoft.com/office/powerpoint/2010/main" val="389143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Auswertung von drei Raterinnen desselben Schulbuches</a:t>
            </a:r>
            <a:br>
              <a:rPr lang="de-CH" dirty="0" smtClean="0"/>
            </a:br>
            <a:r>
              <a:rPr lang="de-CH" dirty="0" smtClean="0"/>
              <a:t>Möglichkeiten, bei Differenzen über die Bedeutung des Items und die Ausprägung im Schulbuch zu diskutieren (Auch für Studis im Lehramt vermutlich hilfreich, um Begrifflichkeiten zu schärfen und Bücher genau zu analysieren) </a:t>
            </a:r>
            <a:endParaRPr lang="en-GB" dirty="0"/>
          </a:p>
        </p:txBody>
      </p:sp>
      <p:sp>
        <p:nvSpPr>
          <p:cNvPr id="4" name="Kopfzeilenplatzhalter 3"/>
          <p:cNvSpPr>
            <a:spLocks noGrp="1"/>
          </p:cNvSpPr>
          <p:nvPr>
            <p:ph type="hdr" sz="quarter" idx="10"/>
          </p:nvPr>
        </p:nvSpPr>
        <p:spPr/>
        <p:txBody>
          <a:bodyPr/>
          <a:lstStyle/>
          <a:p>
            <a:r>
              <a:rPr lang="de-DE" smtClean="0"/>
              <a:t>Titel</a:t>
            </a:r>
            <a:endParaRPr lang="de-DE"/>
          </a:p>
        </p:txBody>
      </p:sp>
      <p:sp>
        <p:nvSpPr>
          <p:cNvPr id="5" name="Fußzeilenplatzhalter 4"/>
          <p:cNvSpPr>
            <a:spLocks noGrp="1"/>
          </p:cNvSpPr>
          <p:nvPr>
            <p:ph type="ftr" sz="quarter" idx="11"/>
          </p:nvPr>
        </p:nvSpPr>
        <p:spPr/>
        <p:txBody>
          <a:bodyPr/>
          <a:lstStyle/>
          <a:p>
            <a:r>
              <a:rPr lang="de-DE" smtClean="0"/>
              <a:t>Autor / Anlass</a:t>
            </a:r>
            <a:endParaRPr lang="de-DE"/>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27</a:t>
            </a:fld>
            <a:endParaRPr lang="de-DE" dirty="0"/>
          </a:p>
        </p:txBody>
      </p:sp>
    </p:spTree>
    <p:extLst>
      <p:ext uri="{BB962C8B-B14F-4D97-AF65-F5344CB8AC3E}">
        <p14:creationId xmlns:p14="http://schemas.microsoft.com/office/powerpoint/2010/main" val="39302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solidFill>
                  <a:srgbClr val="808080"/>
                </a:solidFill>
                <a:latin typeface="Segoe UI" panose="020B0502040204020203" pitchFamily="34" charset="0"/>
              </a:rPr>
              <a:t>Zeitschriftenaufsatz</a:t>
            </a:r>
          </a:p>
          <a:p>
            <a:r>
              <a:rPr lang="de-DE" dirty="0" smtClean="0">
                <a:latin typeface="Segoe UI" panose="020B0502040204020203" pitchFamily="34" charset="0"/>
              </a:rPr>
              <a:t>Schneider, R., &amp; </a:t>
            </a:r>
            <a:r>
              <a:rPr lang="de-DE" dirty="0" err="1" smtClean="0">
                <a:latin typeface="Segoe UI" panose="020B0502040204020203" pitchFamily="34" charset="0"/>
              </a:rPr>
              <a:t>Krajcik</a:t>
            </a:r>
            <a:r>
              <a:rPr lang="de-DE" dirty="0" smtClean="0">
                <a:latin typeface="Segoe UI" panose="020B0502040204020203" pitchFamily="34" charset="0"/>
              </a:rPr>
              <a:t>, J. (2000).</a:t>
            </a:r>
          </a:p>
          <a:p>
            <a:r>
              <a:rPr lang="en-US" sz="2400" dirty="0" smtClean="0">
                <a:latin typeface="Segoe UI" panose="020B0502040204020203" pitchFamily="34" charset="0"/>
              </a:rPr>
              <a:t>The role of educative materials in reforming science education.</a:t>
            </a:r>
          </a:p>
          <a:p>
            <a:r>
              <a:rPr lang="de-CH" i="1" dirty="0" smtClean="0">
                <a:latin typeface="Segoe UI" panose="020B0502040204020203" pitchFamily="34" charset="0"/>
              </a:rPr>
              <a:t>Abstract:</a:t>
            </a:r>
          </a:p>
          <a:p>
            <a:r>
              <a:rPr lang="en-US" dirty="0" smtClean="0">
                <a:latin typeface="Segoe UI" panose="020B0502040204020203" pitchFamily="34" charset="0"/>
              </a:rPr>
              <a:t>Recent reforms in science education call for curriculum designed to support student's construction of knowledge through inquiry. Teachers need to learn new methods and content to enact reform-based curriculum. Educative curriculum material designed to address teacher learning as well as student, is one potential vehicle. Our work is embedded in an ongoing urban systemic initiative of a large public school district to reform science education. As part of this effort, science curriculum materials were developed that were consistent with constructivist ideas, addressed national and local goals for student learning and educative for teachers. Three middle-school teachers with limited experience with physics and project-based science enacted a 10 week, force and motion unit using educative curriculum materials. Classes were videotaped daily and teachers were interviewed periodically throughout the unit. Through qualitative analysis across data sources we found teachers used and learned from educative features in the materials. In addition, educative features addressing pedagogical content knowledge were used more often and more effectively than those that addressed either pedagogical or content knowledge. Our work indicates educative curriculum can facilitate teacher learning necessary for improved practice and informs development of materials for all teachers as well as those participating in urban reform.</a:t>
            </a:r>
          </a:p>
          <a:p>
            <a:endParaRPr lang="en-US" dirty="0" smtClean="0">
              <a:latin typeface="Segoe UI" panose="020B0502040204020203" pitchFamily="34" charset="0"/>
            </a:endParaRPr>
          </a:p>
          <a:p>
            <a:r>
              <a:rPr lang="en-GB" noProof="0" dirty="0" err="1" smtClean="0"/>
              <a:t>Übergeordnete</a:t>
            </a:r>
            <a:r>
              <a:rPr lang="en-GB" noProof="0" dirty="0" smtClean="0"/>
              <a:t> </a:t>
            </a:r>
            <a:r>
              <a:rPr lang="en-GB" noProof="0" dirty="0" err="1" smtClean="0"/>
              <a:t>Fragestellung</a:t>
            </a:r>
            <a:r>
              <a:rPr lang="en-GB" noProof="0" dirty="0" smtClean="0"/>
              <a:t>:                                                  </a:t>
            </a:r>
            <a:r>
              <a:rPr lang="en-GB" b="0" noProof="0" dirty="0" err="1" smtClean="0"/>
              <a:t>Können</a:t>
            </a:r>
            <a:r>
              <a:rPr lang="en-GB" b="0" noProof="0" dirty="0" smtClean="0"/>
              <a:t> </a:t>
            </a:r>
            <a:r>
              <a:rPr lang="en-GB" b="0" noProof="0" dirty="0" err="1" smtClean="0"/>
              <a:t>kompetenzorientierte</a:t>
            </a:r>
            <a:r>
              <a:rPr lang="en-GB" b="0" noProof="0" dirty="0" smtClean="0"/>
              <a:t> </a:t>
            </a:r>
            <a:r>
              <a:rPr lang="en-GB" b="0" noProof="0" dirty="0" err="1" smtClean="0"/>
              <a:t>Schulbücher</a:t>
            </a:r>
            <a:r>
              <a:rPr lang="en-GB" b="0" noProof="0" dirty="0" smtClean="0"/>
              <a:t> den </a:t>
            </a:r>
            <a:r>
              <a:rPr lang="en-GB" b="0" noProof="0" dirty="0" err="1" smtClean="0"/>
              <a:t>Theorie</a:t>
            </a:r>
            <a:r>
              <a:rPr lang="en-GB" b="0" noProof="0" dirty="0" smtClean="0"/>
              <a:t>-Praxis-</a:t>
            </a:r>
            <a:r>
              <a:rPr lang="en-GB" b="0" noProof="0" dirty="0" err="1" smtClean="0"/>
              <a:t>Bezug</a:t>
            </a:r>
            <a:r>
              <a:rPr lang="en-GB" b="0" noProof="0" dirty="0" smtClean="0"/>
              <a:t> in der </a:t>
            </a:r>
            <a:r>
              <a:rPr lang="en-GB" b="0" noProof="0" dirty="0" err="1" smtClean="0"/>
              <a:t>Lehrerbildung</a:t>
            </a:r>
            <a:r>
              <a:rPr lang="en-GB" b="0" noProof="0" dirty="0" smtClean="0"/>
              <a:t> </a:t>
            </a:r>
            <a:r>
              <a:rPr lang="en-GB" b="0" noProof="0" dirty="0" err="1" smtClean="0"/>
              <a:t>unterstützen</a:t>
            </a:r>
            <a:r>
              <a:rPr lang="en-GB" b="0" noProof="0" dirty="0" smtClean="0"/>
              <a:t>?</a:t>
            </a:r>
            <a:br>
              <a:rPr lang="en-GB" b="0" noProof="0" dirty="0" smtClean="0"/>
            </a:br>
            <a:r>
              <a:rPr lang="en-GB" sz="1200" b="0" noProof="0" dirty="0" smtClean="0">
                <a:solidFill>
                  <a:srgbClr val="FF0000"/>
                </a:solidFill>
              </a:rPr>
              <a:t>In summary, the theory-practice gap in textbooks resembles the gap regarding “good” teaching. Consequently, the use of textbooks in teacher education to help linking theory with practice seems to be promising. In a next step, we are going to analyse if quality standards of both, the theoretical and practical perspectives are present in recently released curriculum adapted textbooks. To do so, the checklist for competence-oriented textbooks (COTEX) has been set up out of the empirically generated textbook standards.</a:t>
            </a:r>
            <a:br>
              <a:rPr lang="en-GB" sz="1200" b="0" noProof="0" dirty="0" smtClean="0">
                <a:solidFill>
                  <a:srgbClr val="FF0000"/>
                </a:solidFill>
              </a:rPr>
            </a:br>
            <a:endParaRPr lang="en-US" dirty="0" smtClean="0">
              <a:latin typeface="Segoe UI" panose="020B0502040204020203" pitchFamily="34" charset="0"/>
            </a:endParaRPr>
          </a:p>
          <a:p>
            <a:endParaRPr lang="de-CH" dirty="0" smtClean="0">
              <a:latin typeface="Segoe UI" panose="020B0502040204020203" pitchFamily="34" charset="0"/>
            </a:endParaRPr>
          </a:p>
          <a:p>
            <a:endParaRPr lang="en-GB" dirty="0"/>
          </a:p>
        </p:txBody>
      </p:sp>
      <p:sp>
        <p:nvSpPr>
          <p:cNvPr id="4" name="Kopfzeilenplatzhalter 3"/>
          <p:cNvSpPr>
            <a:spLocks noGrp="1"/>
          </p:cNvSpPr>
          <p:nvPr>
            <p:ph type="hdr" sz="quarter" idx="10"/>
          </p:nvPr>
        </p:nvSpPr>
        <p:spPr/>
        <p:txBody>
          <a:bodyPr/>
          <a:lstStyle/>
          <a:p>
            <a:r>
              <a:rPr lang="de-DE" smtClean="0"/>
              <a:t>Titel</a:t>
            </a:r>
            <a:endParaRPr lang="de-DE"/>
          </a:p>
        </p:txBody>
      </p:sp>
      <p:sp>
        <p:nvSpPr>
          <p:cNvPr id="5" name="Fußzeilenplatzhalter 4"/>
          <p:cNvSpPr>
            <a:spLocks noGrp="1"/>
          </p:cNvSpPr>
          <p:nvPr>
            <p:ph type="ftr" sz="quarter" idx="11"/>
          </p:nvPr>
        </p:nvSpPr>
        <p:spPr/>
        <p:txBody>
          <a:bodyPr/>
          <a:lstStyle/>
          <a:p>
            <a:r>
              <a:rPr lang="de-DE" smtClean="0"/>
              <a:t>Autor / Anlass</a:t>
            </a:r>
            <a:endParaRPr lang="de-DE"/>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30</a:t>
            </a:fld>
            <a:endParaRPr lang="de-DE" dirty="0"/>
          </a:p>
        </p:txBody>
      </p:sp>
    </p:spTree>
    <p:extLst>
      <p:ext uri="{BB962C8B-B14F-4D97-AF65-F5344CB8AC3E}">
        <p14:creationId xmlns:p14="http://schemas.microsoft.com/office/powerpoint/2010/main" val="64085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F740C8-338A-4E2B-BA16-CCEE966F9A6A}" type="slidenum">
              <a:rPr lang="de-DE" smtClean="0"/>
              <a:pPr eaLnBrk="1" hangingPunct="1"/>
              <a:t>31</a:t>
            </a:fld>
            <a:endParaRPr lang="de-DE"/>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dirty="0"/>
          </a:p>
        </p:txBody>
      </p:sp>
      <p:sp>
        <p:nvSpPr>
          <p:cNvPr id="2" name="Kopfzeilenplatzhalter 1"/>
          <p:cNvSpPr>
            <a:spLocks noGrp="1"/>
          </p:cNvSpPr>
          <p:nvPr>
            <p:ph type="hdr" sz="quarter" idx="10"/>
          </p:nvPr>
        </p:nvSpPr>
        <p:spPr/>
        <p:txBody>
          <a:bodyPr/>
          <a:lstStyle/>
          <a:p>
            <a:r>
              <a:rPr lang="de-DE"/>
              <a:t>Disputation Katrin Bölsterli Bardy</a:t>
            </a:r>
          </a:p>
        </p:txBody>
      </p:sp>
      <p:sp>
        <p:nvSpPr>
          <p:cNvPr id="3" name="Fußzeilenplatzhalter 2"/>
          <p:cNvSpPr>
            <a:spLocks noGrp="1"/>
          </p:cNvSpPr>
          <p:nvPr>
            <p:ph type="ftr" sz="quarter" idx="11"/>
          </p:nvPr>
        </p:nvSpPr>
        <p:spPr/>
        <p:txBody>
          <a:bodyPr/>
          <a:lstStyle/>
          <a:p>
            <a:endParaRPr lang="de-DE"/>
          </a:p>
        </p:txBody>
      </p:sp>
      <p:sp>
        <p:nvSpPr>
          <p:cNvPr id="4" name="Datumsplatzhalter 3"/>
          <p:cNvSpPr>
            <a:spLocks noGrp="1"/>
          </p:cNvSpPr>
          <p:nvPr>
            <p:ph type="dt" idx="12"/>
          </p:nvPr>
        </p:nvSpPr>
        <p:spPr/>
        <p:txBody>
          <a:bodyPr/>
          <a:lstStyle/>
          <a:p>
            <a:fld id="{75364E64-BE95-4AE9-A25C-2D65E6AEF422}" type="datetime6">
              <a:rPr lang="de-CH" smtClean="0"/>
              <a:t>August 19</a:t>
            </a:fld>
            <a:endParaRPr lang="de-DE"/>
          </a:p>
        </p:txBody>
      </p:sp>
    </p:spTree>
    <p:extLst>
      <p:ext uri="{BB962C8B-B14F-4D97-AF65-F5344CB8AC3E}">
        <p14:creationId xmlns:p14="http://schemas.microsoft.com/office/powerpoint/2010/main" val="1608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6E3B1-0205-4837-9538-986BF9DA2BC4}" type="slidenum">
              <a:rPr lang="de-DE" smtClean="0"/>
              <a:pPr eaLnBrk="1" hangingPunct="1"/>
              <a:t>3</a:t>
            </a:fld>
            <a:endParaRPr lang="de-DE"/>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p>
        </p:txBody>
      </p:sp>
      <p:sp>
        <p:nvSpPr>
          <p:cNvPr id="2" name="Kopfzeilenplatzhalter 1"/>
          <p:cNvSpPr>
            <a:spLocks noGrp="1"/>
          </p:cNvSpPr>
          <p:nvPr>
            <p:ph type="hdr" sz="quarter" idx="10"/>
          </p:nvPr>
        </p:nvSpPr>
        <p:spPr/>
        <p:txBody>
          <a:bodyPr/>
          <a:lstStyle/>
          <a:p>
            <a:r>
              <a:rPr lang="de-DE"/>
              <a:t>Disputation Katrin Bölsterli Bardy</a:t>
            </a:r>
          </a:p>
        </p:txBody>
      </p:sp>
      <p:sp>
        <p:nvSpPr>
          <p:cNvPr id="3" name="Fußzeilenplatzhalter 2"/>
          <p:cNvSpPr>
            <a:spLocks noGrp="1"/>
          </p:cNvSpPr>
          <p:nvPr>
            <p:ph type="ftr" sz="quarter" idx="11"/>
          </p:nvPr>
        </p:nvSpPr>
        <p:spPr/>
        <p:txBody>
          <a:bodyPr/>
          <a:lstStyle/>
          <a:p>
            <a:endParaRPr lang="de-DE"/>
          </a:p>
        </p:txBody>
      </p:sp>
      <p:sp>
        <p:nvSpPr>
          <p:cNvPr id="4" name="Datumsplatzhalter 3"/>
          <p:cNvSpPr>
            <a:spLocks noGrp="1"/>
          </p:cNvSpPr>
          <p:nvPr>
            <p:ph type="dt" idx="12"/>
          </p:nvPr>
        </p:nvSpPr>
        <p:spPr/>
        <p:txBody>
          <a:bodyPr/>
          <a:lstStyle/>
          <a:p>
            <a:fld id="{77914FC7-1467-4442-9094-606DA61CE05D}" type="datetime6">
              <a:rPr lang="de-CH" smtClean="0"/>
              <a:t>August 19</a:t>
            </a:fld>
            <a:endParaRPr lang="de-DE"/>
          </a:p>
        </p:txBody>
      </p:sp>
    </p:spTree>
    <p:extLst>
      <p:ext uri="{BB962C8B-B14F-4D97-AF65-F5344CB8AC3E}">
        <p14:creationId xmlns:p14="http://schemas.microsoft.com/office/powerpoint/2010/main" val="36326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a:solidFill>
                  <a:schemeClr val="tx1"/>
                </a:solidFill>
                <a:latin typeface="+mn-lt"/>
                <a:ea typeface="+mn-ea"/>
                <a:cs typeface="+mn-cs"/>
              </a:rPr>
              <a:t>Dies heißt aber nicht, dass es </a:t>
            </a:r>
            <a:r>
              <a:rPr lang="de-CH" sz="1200" b="0" i="1" u="none" strike="noStrike" kern="1200" baseline="0" dirty="0">
                <a:solidFill>
                  <a:schemeClr val="tx1"/>
                </a:solidFill>
                <a:latin typeface="+mn-lt"/>
                <a:ea typeface="+mn-ea"/>
                <a:cs typeface="+mn-cs"/>
              </a:rPr>
              <a:t>ein </a:t>
            </a:r>
            <a:r>
              <a:rPr lang="de-CH" sz="1200" b="0" i="0" u="none" strike="noStrike" kern="1200" baseline="0" dirty="0">
                <a:solidFill>
                  <a:schemeClr val="tx1"/>
                </a:solidFill>
                <a:latin typeface="+mn-lt"/>
                <a:ea typeface="+mn-ea"/>
                <a:cs typeface="+mn-cs"/>
              </a:rPr>
              <a:t>„bestes“ Standardkonzept gibt, das sich</a:t>
            </a:r>
          </a:p>
          <a:p>
            <a:r>
              <a:rPr lang="de-CH" sz="1200" b="0" i="0" u="none" strike="noStrike" kern="1200" baseline="0" dirty="0">
                <a:solidFill>
                  <a:schemeClr val="tx1"/>
                </a:solidFill>
                <a:latin typeface="+mn-lt"/>
                <a:ea typeface="+mn-ea"/>
                <a:cs typeface="+mn-cs"/>
              </a:rPr>
              <a:t>überall gleich anwenden oder einfach von einem Land auf das andere übertragen</a:t>
            </a:r>
          </a:p>
          <a:p>
            <a:r>
              <a:rPr lang="de-CH" sz="1200" b="0" i="0" u="none" strike="noStrike" kern="1200" baseline="0" dirty="0">
                <a:solidFill>
                  <a:schemeClr val="tx1"/>
                </a:solidFill>
                <a:latin typeface="+mn-lt"/>
                <a:ea typeface="+mn-ea"/>
                <a:cs typeface="+mn-cs"/>
              </a:rPr>
              <a:t>ließe. Nach Lage der Dinge kann man nicht einfach fremde Systeme kopieren,</a:t>
            </a:r>
          </a:p>
          <a:p>
            <a:r>
              <a:rPr lang="de-CH" sz="1200" b="0" i="0" u="none" strike="noStrike" kern="1200" baseline="0" dirty="0">
                <a:solidFill>
                  <a:schemeClr val="tx1"/>
                </a:solidFill>
                <a:latin typeface="+mn-lt"/>
                <a:ea typeface="+mn-ea"/>
                <a:cs typeface="+mn-cs"/>
              </a:rPr>
              <a:t>und seien sie noch so erfolgreich. Auch das eigene System lässt sich nicht</a:t>
            </a:r>
          </a:p>
          <a:p>
            <a:r>
              <a:rPr lang="de-CH" sz="1200" b="0" i="0" u="none" strike="noStrike" kern="1200" baseline="0" dirty="0">
                <a:solidFill>
                  <a:schemeClr val="tx1"/>
                </a:solidFill>
                <a:latin typeface="+mn-lt"/>
                <a:ea typeface="+mn-ea"/>
                <a:cs typeface="+mn-cs"/>
              </a:rPr>
              <a:t>ein zweites Mal komplett neu erfinden, wie manche Kommentare zu unterstellen</a:t>
            </a:r>
          </a:p>
          <a:p>
            <a:r>
              <a:rPr lang="de-CH" sz="1200" b="0" i="0" u="none" strike="noStrike" kern="1200" baseline="0" dirty="0">
                <a:solidFill>
                  <a:schemeClr val="tx1"/>
                </a:solidFill>
                <a:latin typeface="+mn-lt"/>
                <a:ea typeface="+mn-ea"/>
                <a:cs typeface="+mn-cs"/>
              </a:rPr>
              <a:t>scheinen, sondern nur – analog einem Schiff auf hoher See – langsam umbauen</a:t>
            </a:r>
          </a:p>
          <a:p>
            <a:r>
              <a:rPr lang="de-DE" sz="1200" b="0" i="0" u="none" strike="noStrike" kern="1200" baseline="0" dirty="0">
                <a:solidFill>
                  <a:schemeClr val="tx1"/>
                </a:solidFill>
                <a:latin typeface="+mn-lt"/>
                <a:ea typeface="+mn-ea"/>
                <a:cs typeface="+mn-cs"/>
              </a:rPr>
              <a:t>und weiterentwickeln.</a:t>
            </a:r>
            <a:endParaRPr lang="de-DE" dirty="0"/>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4</a:t>
            </a:fld>
            <a:endParaRPr lang="de-DE" dirty="0"/>
          </a:p>
        </p:txBody>
      </p:sp>
      <p:sp>
        <p:nvSpPr>
          <p:cNvPr id="7" name="Kopfzeilenplatzhalter 6"/>
          <p:cNvSpPr>
            <a:spLocks noGrp="1"/>
          </p:cNvSpPr>
          <p:nvPr>
            <p:ph type="hdr" sz="quarter" idx="13"/>
          </p:nvPr>
        </p:nvSpPr>
        <p:spPr/>
        <p:txBody>
          <a:bodyPr/>
          <a:lstStyle/>
          <a:p>
            <a:r>
              <a:rPr lang="de-DE"/>
              <a:t>Disputation Katrin Bölsterli Bardy</a:t>
            </a:r>
          </a:p>
        </p:txBody>
      </p:sp>
      <p:sp>
        <p:nvSpPr>
          <p:cNvPr id="8" name="Fußzeilenplatzhalter 7"/>
          <p:cNvSpPr>
            <a:spLocks noGrp="1"/>
          </p:cNvSpPr>
          <p:nvPr>
            <p:ph type="ftr" sz="quarter" idx="14"/>
          </p:nvPr>
        </p:nvSpPr>
        <p:spPr/>
        <p:txBody>
          <a:bodyPr/>
          <a:lstStyle/>
          <a:p>
            <a:endParaRPr lang="de-DE"/>
          </a:p>
        </p:txBody>
      </p:sp>
      <p:sp>
        <p:nvSpPr>
          <p:cNvPr id="9" name="Datumsplatzhalter 8"/>
          <p:cNvSpPr>
            <a:spLocks noGrp="1"/>
          </p:cNvSpPr>
          <p:nvPr>
            <p:ph type="dt" idx="15"/>
          </p:nvPr>
        </p:nvSpPr>
        <p:spPr/>
        <p:txBody>
          <a:bodyPr/>
          <a:lstStyle/>
          <a:p>
            <a:fld id="{A014189A-09C2-4245-A7AA-79AB389DD038}" type="datetime6">
              <a:rPr lang="de-CH" smtClean="0"/>
              <a:t>August 19</a:t>
            </a:fld>
            <a:endParaRPr lang="de-DE"/>
          </a:p>
        </p:txBody>
      </p:sp>
    </p:spTree>
    <p:extLst>
      <p:ext uri="{BB962C8B-B14F-4D97-AF65-F5344CB8AC3E}">
        <p14:creationId xmlns:p14="http://schemas.microsoft.com/office/powerpoint/2010/main" val="335750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a:solidFill>
                  <a:schemeClr val="tx1"/>
                </a:solidFill>
                <a:latin typeface="+mn-lt"/>
                <a:ea typeface="+mn-ea"/>
                <a:cs typeface="+mn-cs"/>
              </a:rPr>
              <a:t>Dies heißt aber nicht, dass es </a:t>
            </a:r>
            <a:r>
              <a:rPr lang="de-CH" sz="1200" b="0" i="1" u="none" strike="noStrike" kern="1200" baseline="0" dirty="0">
                <a:solidFill>
                  <a:schemeClr val="tx1"/>
                </a:solidFill>
                <a:latin typeface="+mn-lt"/>
                <a:ea typeface="+mn-ea"/>
                <a:cs typeface="+mn-cs"/>
              </a:rPr>
              <a:t>ein </a:t>
            </a:r>
            <a:r>
              <a:rPr lang="de-CH" sz="1200" b="0" i="0" u="none" strike="noStrike" kern="1200" baseline="0" dirty="0">
                <a:solidFill>
                  <a:schemeClr val="tx1"/>
                </a:solidFill>
                <a:latin typeface="+mn-lt"/>
                <a:ea typeface="+mn-ea"/>
                <a:cs typeface="+mn-cs"/>
              </a:rPr>
              <a:t>„bestes“ Standardkonzept gibt, das sich</a:t>
            </a:r>
          </a:p>
          <a:p>
            <a:r>
              <a:rPr lang="de-CH" sz="1200" b="0" i="0" u="none" strike="noStrike" kern="1200" baseline="0" dirty="0">
                <a:solidFill>
                  <a:schemeClr val="tx1"/>
                </a:solidFill>
                <a:latin typeface="+mn-lt"/>
                <a:ea typeface="+mn-ea"/>
                <a:cs typeface="+mn-cs"/>
              </a:rPr>
              <a:t>überall gleich anwenden oder einfach von einem Land auf das andere übertragen</a:t>
            </a:r>
          </a:p>
          <a:p>
            <a:r>
              <a:rPr lang="de-CH" sz="1200" b="0" i="0" u="none" strike="noStrike" kern="1200" baseline="0" dirty="0">
                <a:solidFill>
                  <a:schemeClr val="tx1"/>
                </a:solidFill>
                <a:latin typeface="+mn-lt"/>
                <a:ea typeface="+mn-ea"/>
                <a:cs typeface="+mn-cs"/>
              </a:rPr>
              <a:t>ließe. Nach Lage der Dinge kann man nicht einfach fremde Systeme kopieren,</a:t>
            </a:r>
          </a:p>
          <a:p>
            <a:r>
              <a:rPr lang="de-CH" sz="1200" b="0" i="0" u="none" strike="noStrike" kern="1200" baseline="0" dirty="0">
                <a:solidFill>
                  <a:schemeClr val="tx1"/>
                </a:solidFill>
                <a:latin typeface="+mn-lt"/>
                <a:ea typeface="+mn-ea"/>
                <a:cs typeface="+mn-cs"/>
              </a:rPr>
              <a:t>und seien sie noch so erfolgreich. Auch das eigene System lässt sich nicht</a:t>
            </a:r>
          </a:p>
          <a:p>
            <a:r>
              <a:rPr lang="de-CH" sz="1200" b="0" i="0" u="none" strike="noStrike" kern="1200" baseline="0" dirty="0">
                <a:solidFill>
                  <a:schemeClr val="tx1"/>
                </a:solidFill>
                <a:latin typeface="+mn-lt"/>
                <a:ea typeface="+mn-ea"/>
                <a:cs typeface="+mn-cs"/>
              </a:rPr>
              <a:t>ein zweites Mal komplett neu erfinden, wie manche Kommentare zu unterstellen</a:t>
            </a:r>
          </a:p>
          <a:p>
            <a:r>
              <a:rPr lang="de-CH" sz="1200" b="0" i="0" u="none" strike="noStrike" kern="1200" baseline="0" dirty="0">
                <a:solidFill>
                  <a:schemeClr val="tx1"/>
                </a:solidFill>
                <a:latin typeface="+mn-lt"/>
                <a:ea typeface="+mn-ea"/>
                <a:cs typeface="+mn-cs"/>
              </a:rPr>
              <a:t>scheinen, sondern nur – analog einem Schiff auf hoher See – langsam umbauen</a:t>
            </a:r>
          </a:p>
          <a:p>
            <a:r>
              <a:rPr lang="de-DE" sz="1200" b="0" i="0" u="none" strike="noStrike" kern="1200" baseline="0" dirty="0">
                <a:solidFill>
                  <a:schemeClr val="tx1"/>
                </a:solidFill>
                <a:latin typeface="+mn-lt"/>
                <a:ea typeface="+mn-ea"/>
                <a:cs typeface="+mn-cs"/>
              </a:rPr>
              <a:t>und weiterentwickeln.</a:t>
            </a:r>
            <a:endParaRPr lang="de-DE" dirty="0"/>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5</a:t>
            </a:fld>
            <a:endParaRPr lang="de-DE" dirty="0"/>
          </a:p>
        </p:txBody>
      </p:sp>
      <p:sp>
        <p:nvSpPr>
          <p:cNvPr id="7" name="Kopfzeilenplatzhalter 6"/>
          <p:cNvSpPr>
            <a:spLocks noGrp="1"/>
          </p:cNvSpPr>
          <p:nvPr>
            <p:ph type="hdr" sz="quarter" idx="13"/>
          </p:nvPr>
        </p:nvSpPr>
        <p:spPr/>
        <p:txBody>
          <a:bodyPr/>
          <a:lstStyle/>
          <a:p>
            <a:r>
              <a:rPr lang="de-DE"/>
              <a:t>Disputation Katrin Bölsterli Bardy</a:t>
            </a:r>
          </a:p>
        </p:txBody>
      </p:sp>
      <p:sp>
        <p:nvSpPr>
          <p:cNvPr id="8" name="Fußzeilenplatzhalter 7"/>
          <p:cNvSpPr>
            <a:spLocks noGrp="1"/>
          </p:cNvSpPr>
          <p:nvPr>
            <p:ph type="ftr" sz="quarter" idx="14"/>
          </p:nvPr>
        </p:nvSpPr>
        <p:spPr/>
        <p:txBody>
          <a:bodyPr/>
          <a:lstStyle/>
          <a:p>
            <a:endParaRPr lang="de-DE"/>
          </a:p>
        </p:txBody>
      </p:sp>
      <p:sp>
        <p:nvSpPr>
          <p:cNvPr id="9" name="Datumsplatzhalter 8"/>
          <p:cNvSpPr>
            <a:spLocks noGrp="1"/>
          </p:cNvSpPr>
          <p:nvPr>
            <p:ph type="dt" idx="15"/>
          </p:nvPr>
        </p:nvSpPr>
        <p:spPr/>
        <p:txBody>
          <a:bodyPr/>
          <a:lstStyle/>
          <a:p>
            <a:fld id="{A014189A-09C2-4245-A7AA-79AB389DD038}" type="datetime6">
              <a:rPr lang="de-CH" smtClean="0"/>
              <a:t>August 19</a:t>
            </a:fld>
            <a:endParaRPr lang="de-DE"/>
          </a:p>
        </p:txBody>
      </p:sp>
    </p:spTree>
    <p:extLst>
      <p:ext uri="{BB962C8B-B14F-4D97-AF65-F5344CB8AC3E}">
        <p14:creationId xmlns:p14="http://schemas.microsoft.com/office/powerpoint/2010/main" val="107330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6E3B1-0205-4837-9538-986BF9DA2BC4}" type="slidenum">
              <a:rPr lang="de-DE" smtClean="0"/>
              <a:pPr eaLnBrk="1" hangingPunct="1"/>
              <a:t>8</a:t>
            </a:fld>
            <a:endParaRPr lang="de-DE"/>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p>
        </p:txBody>
      </p:sp>
      <p:sp>
        <p:nvSpPr>
          <p:cNvPr id="2" name="Kopfzeilenplatzhalter 1"/>
          <p:cNvSpPr>
            <a:spLocks noGrp="1"/>
          </p:cNvSpPr>
          <p:nvPr>
            <p:ph type="hdr" sz="quarter" idx="10"/>
          </p:nvPr>
        </p:nvSpPr>
        <p:spPr/>
        <p:txBody>
          <a:bodyPr/>
          <a:lstStyle/>
          <a:p>
            <a:r>
              <a:rPr lang="de-DE"/>
              <a:t>Disputation Katrin Bölsterli Bardy</a:t>
            </a:r>
          </a:p>
        </p:txBody>
      </p:sp>
      <p:sp>
        <p:nvSpPr>
          <p:cNvPr id="3" name="Fußzeilenplatzhalter 2"/>
          <p:cNvSpPr>
            <a:spLocks noGrp="1"/>
          </p:cNvSpPr>
          <p:nvPr>
            <p:ph type="ftr" sz="quarter" idx="11"/>
          </p:nvPr>
        </p:nvSpPr>
        <p:spPr/>
        <p:txBody>
          <a:bodyPr/>
          <a:lstStyle/>
          <a:p>
            <a:endParaRPr lang="de-DE"/>
          </a:p>
        </p:txBody>
      </p:sp>
      <p:sp>
        <p:nvSpPr>
          <p:cNvPr id="4" name="Datumsplatzhalter 3"/>
          <p:cNvSpPr>
            <a:spLocks noGrp="1"/>
          </p:cNvSpPr>
          <p:nvPr>
            <p:ph type="dt" idx="12"/>
          </p:nvPr>
        </p:nvSpPr>
        <p:spPr/>
        <p:txBody>
          <a:bodyPr/>
          <a:lstStyle/>
          <a:p>
            <a:fld id="{D0119BD9-9A0A-41B2-AAD9-F3FA712F4AA8}" type="datetime6">
              <a:rPr lang="de-CH" smtClean="0"/>
              <a:t>August 19</a:t>
            </a:fld>
            <a:endParaRPr lang="de-DE"/>
          </a:p>
        </p:txBody>
      </p:sp>
    </p:spTree>
    <p:extLst>
      <p:ext uri="{BB962C8B-B14F-4D97-AF65-F5344CB8AC3E}">
        <p14:creationId xmlns:p14="http://schemas.microsoft.com/office/powerpoint/2010/main" val="303159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Mündlich Auftragsländer </a:t>
            </a:r>
            <a:r>
              <a:rPr lang="de-DE" dirty="0" err="1"/>
              <a:t>erleutern</a:t>
            </a:r>
            <a:endParaRPr lang="de-DE" dirty="0"/>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9</a:t>
            </a:fld>
            <a:endParaRPr lang="de-DE" dirty="0"/>
          </a:p>
        </p:txBody>
      </p:sp>
      <p:sp>
        <p:nvSpPr>
          <p:cNvPr id="7" name="Kopfzeilenplatzhalter 6"/>
          <p:cNvSpPr>
            <a:spLocks noGrp="1"/>
          </p:cNvSpPr>
          <p:nvPr>
            <p:ph type="hdr" sz="quarter" idx="13"/>
          </p:nvPr>
        </p:nvSpPr>
        <p:spPr/>
        <p:txBody>
          <a:bodyPr/>
          <a:lstStyle/>
          <a:p>
            <a:r>
              <a:rPr lang="de-DE"/>
              <a:t>Disputation Katrin Bölsterli Bardy</a:t>
            </a:r>
          </a:p>
        </p:txBody>
      </p:sp>
      <p:sp>
        <p:nvSpPr>
          <p:cNvPr id="8" name="Fußzeilenplatzhalter 7"/>
          <p:cNvSpPr>
            <a:spLocks noGrp="1"/>
          </p:cNvSpPr>
          <p:nvPr>
            <p:ph type="ftr" sz="quarter" idx="14"/>
          </p:nvPr>
        </p:nvSpPr>
        <p:spPr/>
        <p:txBody>
          <a:bodyPr/>
          <a:lstStyle/>
          <a:p>
            <a:endParaRPr lang="de-DE"/>
          </a:p>
        </p:txBody>
      </p:sp>
      <p:sp>
        <p:nvSpPr>
          <p:cNvPr id="9" name="Datumsplatzhalter 8"/>
          <p:cNvSpPr>
            <a:spLocks noGrp="1"/>
          </p:cNvSpPr>
          <p:nvPr>
            <p:ph type="dt" idx="15"/>
          </p:nvPr>
        </p:nvSpPr>
        <p:spPr/>
        <p:txBody>
          <a:bodyPr/>
          <a:lstStyle/>
          <a:p>
            <a:fld id="{A5A26AAB-A068-4C9F-A9C2-915A394A9EA4}" type="datetime6">
              <a:rPr lang="de-CH" smtClean="0"/>
              <a:t>August 19</a:t>
            </a:fld>
            <a:endParaRPr lang="de-DE"/>
          </a:p>
        </p:txBody>
      </p:sp>
    </p:spTree>
    <p:extLst>
      <p:ext uri="{BB962C8B-B14F-4D97-AF65-F5344CB8AC3E}">
        <p14:creationId xmlns:p14="http://schemas.microsoft.com/office/powerpoint/2010/main" val="370173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dirty="0" err="1" smtClean="0"/>
              <a:t>schullehrkräfte</a:t>
            </a:r>
            <a:r>
              <a:rPr lang="en-US" dirty="0" smtClean="0"/>
              <a:t> </a:t>
            </a:r>
            <a:r>
              <a:rPr lang="en-US" dirty="0" err="1" smtClean="0"/>
              <a:t>verwenden</a:t>
            </a:r>
            <a:r>
              <a:rPr lang="en-US" dirty="0" smtClean="0"/>
              <a:t> </a:t>
            </a:r>
            <a:r>
              <a:rPr lang="en-US" dirty="0" err="1" smtClean="0"/>
              <a:t>mehr</a:t>
            </a:r>
            <a:r>
              <a:rPr lang="en-US" dirty="0" smtClean="0"/>
              <a:t> </a:t>
            </a:r>
            <a:r>
              <a:rPr lang="en-US" dirty="0" err="1" smtClean="0"/>
              <a:t>Aufgaben</a:t>
            </a:r>
            <a:r>
              <a:rPr lang="en-US" dirty="0" smtClean="0"/>
              <a:t> </a:t>
            </a:r>
            <a:r>
              <a:rPr lang="en-US" dirty="0" err="1" smtClean="0"/>
              <a:t>aus</a:t>
            </a:r>
            <a:r>
              <a:rPr lang="en-US" dirty="0" smtClean="0"/>
              <a:t> den </a:t>
            </a:r>
            <a:r>
              <a:rPr lang="en-US" dirty="0" err="1" smtClean="0"/>
              <a:t>Schulbüchern</a:t>
            </a:r>
            <a:r>
              <a:rPr lang="en-US" dirty="0" smtClean="0"/>
              <a:t> </a:t>
            </a:r>
            <a:r>
              <a:rPr lang="en-US" dirty="0" err="1" smtClean="0"/>
              <a:t>als</a:t>
            </a:r>
            <a:r>
              <a:rPr lang="en-US" dirty="0" smtClean="0"/>
              <a:t> </a:t>
            </a:r>
            <a:r>
              <a:rPr lang="en-US" dirty="0" err="1" smtClean="0"/>
              <a:t>Sekundarschullehrpersonen</a:t>
            </a:r>
            <a:r>
              <a:rPr lang="en-US" dirty="0" smtClean="0"/>
              <a:t>, </a:t>
            </a:r>
            <a:r>
              <a:rPr lang="en-US" dirty="0" err="1" smtClean="0"/>
              <a:t>weil</a:t>
            </a:r>
            <a:r>
              <a:rPr lang="en-US" dirty="0" smtClean="0"/>
              <a:t> </a:t>
            </a:r>
            <a:r>
              <a:rPr lang="en-US" dirty="0" err="1" smtClean="0"/>
              <a:t>sie</a:t>
            </a:r>
            <a:r>
              <a:rPr lang="en-US" dirty="0" smtClean="0"/>
              <a:t> </a:t>
            </a:r>
            <a:r>
              <a:rPr lang="en-US" dirty="0" err="1" smtClean="0"/>
              <a:t>eher</a:t>
            </a:r>
            <a:r>
              <a:rPr lang="en-US" dirty="0" smtClean="0"/>
              <a:t> </a:t>
            </a:r>
            <a:r>
              <a:rPr lang="en-US" dirty="0" err="1" smtClean="0"/>
              <a:t>Generalisten</a:t>
            </a:r>
            <a:r>
              <a:rPr lang="en-US" dirty="0" smtClean="0"/>
              <a:t> </a:t>
            </a:r>
            <a:r>
              <a:rPr lang="en-US" dirty="0" err="1" smtClean="0"/>
              <a:t>sind</a:t>
            </a:r>
            <a:r>
              <a:rPr lang="en-US" dirty="0" smtClean="0"/>
              <a:t> (</a:t>
            </a:r>
            <a:r>
              <a:rPr lang="en-US" dirty="0" err="1" smtClean="0"/>
              <a:t>sie</a:t>
            </a:r>
            <a:r>
              <a:rPr lang="en-US" dirty="0" smtClean="0"/>
              <a:t> </a:t>
            </a:r>
            <a:r>
              <a:rPr lang="en-US" dirty="0" err="1" smtClean="0"/>
              <a:t>lehren</a:t>
            </a:r>
            <a:r>
              <a:rPr lang="en-US" dirty="0" smtClean="0"/>
              <a:t> </a:t>
            </a:r>
            <a:r>
              <a:rPr lang="en-US" dirty="0" err="1" smtClean="0"/>
              <a:t>mindestens</a:t>
            </a:r>
            <a:r>
              <a:rPr lang="en-US" dirty="0" smtClean="0"/>
              <a:t> 6 Fächer</a:t>
            </a:r>
            <a:r>
              <a:rPr lang="en-US" baseline="30000" dirty="0" smtClean="0"/>
              <a:t>2</a:t>
            </a:r>
            <a:r>
              <a:rPr lang="en-US" dirty="0" smtClean="0"/>
              <a:t>). </a:t>
            </a:r>
            <a:r>
              <a:rPr lang="en-US" dirty="0" err="1" smtClean="0"/>
              <a:t>Deswegen</a:t>
            </a:r>
            <a:r>
              <a:rPr lang="en-US" dirty="0" smtClean="0"/>
              <a:t> </a:t>
            </a:r>
            <a:r>
              <a:rPr lang="en-US" dirty="0" err="1" smtClean="0"/>
              <a:t>sind</a:t>
            </a:r>
            <a:r>
              <a:rPr lang="en-US" dirty="0" smtClean="0"/>
              <a:t> </a:t>
            </a:r>
            <a:r>
              <a:rPr lang="en-US" dirty="0" err="1" smtClean="0"/>
              <a:t>Grundschullehrer</a:t>
            </a:r>
            <a:r>
              <a:rPr lang="en-US" dirty="0" smtClean="0"/>
              <a:t> </a:t>
            </a:r>
            <a:r>
              <a:rPr lang="en-US" dirty="0" err="1" smtClean="0"/>
              <a:t>mehr</a:t>
            </a:r>
            <a:r>
              <a:rPr lang="en-US" dirty="0" smtClean="0"/>
              <a:t> auf die </a:t>
            </a:r>
            <a:r>
              <a:rPr lang="en-US" dirty="0" err="1" smtClean="0"/>
              <a:t>Unterstützung</a:t>
            </a:r>
            <a:r>
              <a:rPr lang="en-US" dirty="0" smtClean="0"/>
              <a:t> von </a:t>
            </a:r>
            <a:r>
              <a:rPr lang="en-US" dirty="0" err="1" smtClean="0"/>
              <a:t>Schulbüchern</a:t>
            </a:r>
            <a:r>
              <a:rPr lang="en-US" dirty="0" smtClean="0"/>
              <a:t> </a:t>
            </a:r>
            <a:r>
              <a:rPr lang="en-US" dirty="0" err="1" smtClean="0"/>
              <a:t>angewiesen</a:t>
            </a:r>
            <a:r>
              <a:rPr lang="en-US" dirty="0" smtClean="0"/>
              <a:t> </a:t>
            </a:r>
            <a:r>
              <a:rPr lang="en-US" dirty="0" err="1" smtClean="0"/>
              <a:t>als</a:t>
            </a:r>
            <a:r>
              <a:rPr lang="en-US" dirty="0" smtClean="0"/>
              <a:t> </a:t>
            </a:r>
            <a:r>
              <a:rPr lang="en-US" dirty="0" err="1" smtClean="0"/>
              <a:t>Sekundarschullehrer</a:t>
            </a:r>
            <a:r>
              <a:rPr lang="en-US" dirty="0" smtClean="0"/>
              <a:t>.</a:t>
            </a:r>
          </a:p>
          <a:p>
            <a:endParaRPr lang="de-DE" dirty="0"/>
          </a:p>
        </p:txBody>
      </p:sp>
      <p:sp>
        <p:nvSpPr>
          <p:cNvPr id="4" name="Kopfzeilenplatzhalter 3"/>
          <p:cNvSpPr>
            <a:spLocks noGrp="1"/>
          </p:cNvSpPr>
          <p:nvPr>
            <p:ph type="hdr" sz="quarter" idx="10"/>
          </p:nvPr>
        </p:nvSpPr>
        <p:spPr/>
        <p:txBody>
          <a:bodyPr/>
          <a:lstStyle/>
          <a:p>
            <a:r>
              <a:rPr lang="de-DE"/>
              <a:t>Disputation Katrin Bölsterli Bardy</a:t>
            </a:r>
          </a:p>
        </p:txBody>
      </p:sp>
      <p:sp>
        <p:nvSpPr>
          <p:cNvPr id="5" name="Datumsplatzhalter 4"/>
          <p:cNvSpPr>
            <a:spLocks noGrp="1"/>
          </p:cNvSpPr>
          <p:nvPr>
            <p:ph type="dt" idx="11"/>
          </p:nvPr>
        </p:nvSpPr>
        <p:spPr/>
        <p:txBody>
          <a:bodyPr/>
          <a:lstStyle/>
          <a:p>
            <a:fld id="{F87FB319-5789-4B43-95CA-266BB7FBD933}" type="datetime6">
              <a:rPr lang="de-CH" smtClean="0"/>
              <a:t>August 19</a:t>
            </a:fld>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pPr defTabSz="288000"/>
            <a:fld id="{091BDC19-480E-2C49-8F41-B2AC58B523B4}" type="slidenum">
              <a:rPr lang="de-DE" smtClean="0"/>
              <a:pPr defTabSz="288000"/>
              <a:t>10</a:t>
            </a:fld>
            <a:endParaRPr lang="de-DE" dirty="0"/>
          </a:p>
        </p:txBody>
      </p:sp>
    </p:spTree>
    <p:extLst>
      <p:ext uri="{BB962C8B-B14F-4D97-AF65-F5344CB8AC3E}">
        <p14:creationId xmlns:p14="http://schemas.microsoft.com/office/powerpoint/2010/main" val="79186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6E3B1-0205-4837-9538-986BF9DA2BC4}" type="slidenum">
              <a:rPr lang="de-DE" smtClean="0"/>
              <a:pPr eaLnBrk="1" hangingPunct="1"/>
              <a:t>11</a:t>
            </a:fld>
            <a:endParaRPr lang="de-DE"/>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p>
        </p:txBody>
      </p:sp>
      <p:sp>
        <p:nvSpPr>
          <p:cNvPr id="2" name="Kopfzeilenplatzhalter 1"/>
          <p:cNvSpPr>
            <a:spLocks noGrp="1"/>
          </p:cNvSpPr>
          <p:nvPr>
            <p:ph type="hdr" sz="quarter" idx="10"/>
          </p:nvPr>
        </p:nvSpPr>
        <p:spPr/>
        <p:txBody>
          <a:bodyPr/>
          <a:lstStyle/>
          <a:p>
            <a:r>
              <a:rPr lang="de-DE"/>
              <a:t>Disputation Katrin Bölsterli Bardy</a:t>
            </a:r>
          </a:p>
        </p:txBody>
      </p:sp>
      <p:sp>
        <p:nvSpPr>
          <p:cNvPr id="3" name="Fußzeilenplatzhalter 2"/>
          <p:cNvSpPr>
            <a:spLocks noGrp="1"/>
          </p:cNvSpPr>
          <p:nvPr>
            <p:ph type="ftr" sz="quarter" idx="11"/>
          </p:nvPr>
        </p:nvSpPr>
        <p:spPr/>
        <p:txBody>
          <a:bodyPr/>
          <a:lstStyle/>
          <a:p>
            <a:endParaRPr lang="de-DE"/>
          </a:p>
        </p:txBody>
      </p:sp>
      <p:sp>
        <p:nvSpPr>
          <p:cNvPr id="4" name="Datumsplatzhalter 3"/>
          <p:cNvSpPr>
            <a:spLocks noGrp="1"/>
          </p:cNvSpPr>
          <p:nvPr>
            <p:ph type="dt" idx="12"/>
          </p:nvPr>
        </p:nvSpPr>
        <p:spPr/>
        <p:txBody>
          <a:bodyPr/>
          <a:lstStyle/>
          <a:p>
            <a:fld id="{AC28F995-E463-40D6-978A-2486D0CE3854}" type="datetime6">
              <a:rPr lang="de-CH" smtClean="0"/>
              <a:t>August 19</a:t>
            </a:fld>
            <a:endParaRPr lang="de-DE"/>
          </a:p>
        </p:txBody>
      </p:sp>
    </p:spTree>
    <p:extLst>
      <p:ext uri="{BB962C8B-B14F-4D97-AF65-F5344CB8AC3E}">
        <p14:creationId xmlns:p14="http://schemas.microsoft.com/office/powerpoint/2010/main" val="6307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latin typeface="+mn-lt"/>
              </a:rPr>
              <a:t>124 Items für Teilstudie 1</a:t>
            </a:r>
          </a:p>
          <a:p>
            <a:r>
              <a:rPr lang="de-CH" dirty="0" smtClean="0">
                <a:latin typeface="+mn-lt"/>
              </a:rPr>
              <a:t>92 Items für Teilstudie 2</a:t>
            </a:r>
          </a:p>
          <a:p>
            <a:r>
              <a:rPr lang="de-CH" dirty="0" smtClean="0">
                <a:latin typeface="+mn-lt"/>
              </a:rPr>
              <a:t>10 Items Lehr/Lernverständnis</a:t>
            </a:r>
          </a:p>
          <a:p>
            <a:r>
              <a:rPr lang="de-CH" dirty="0" smtClean="0">
                <a:latin typeface="+mn-lt"/>
              </a:rPr>
              <a:t>7 Items Einstellung zur Kompetenzorientierung</a:t>
            </a:r>
            <a:endParaRPr lang="de-DE" dirty="0" smtClean="0">
              <a:latin typeface="+mn-lt"/>
            </a:endParaRPr>
          </a:p>
          <a:p>
            <a:endParaRPr lang="de-CH" dirty="0" smtClean="0"/>
          </a:p>
          <a:p>
            <a:pPr rtl="0" eaLnBrk="1" fontAlgn="t" latinLnBrk="0" hangingPunct="1"/>
            <a:r>
              <a:rPr lang="de-DE" sz="1200" b="1" i="0" u="sng" strike="noStrike" kern="1200" dirty="0" smtClean="0">
                <a:solidFill>
                  <a:schemeClr val="tx1"/>
                </a:solidFill>
                <a:effectLst/>
                <a:latin typeface="+mn-lt"/>
                <a:ea typeface="+mn-ea"/>
                <a:cs typeface="+mn-cs"/>
              </a:rPr>
              <a:t>Teil 1: 18 Items</a:t>
            </a:r>
            <a:r>
              <a:rPr lang="de-DE" sz="1200" b="1" i="0" u="sng" strike="noStrike" kern="1200" baseline="0" dirty="0" smtClean="0">
                <a:solidFill>
                  <a:schemeClr val="tx1"/>
                </a:solidFill>
                <a:effectLst/>
                <a:latin typeface="+mn-lt"/>
                <a:ea typeface="+mn-ea"/>
                <a:cs typeface="+mn-cs"/>
              </a:rPr>
              <a:t> zu </a:t>
            </a:r>
            <a:r>
              <a:rPr lang="de-DE" sz="1200" b="1" i="0" u="sng" strike="noStrike" kern="1200" dirty="0" smtClean="0">
                <a:solidFill>
                  <a:schemeClr val="tx1"/>
                </a:solidFill>
                <a:effectLst/>
                <a:latin typeface="+mn-lt"/>
                <a:ea typeface="+mn-ea"/>
                <a:cs typeface="+mn-cs"/>
              </a:rPr>
              <a:t>Personalien</a:t>
            </a:r>
            <a:endParaRPr lang="en-GB" sz="1200" b="0" i="0" u="none" strike="noStrike" kern="1200" dirty="0" smtClean="0">
              <a:solidFill>
                <a:schemeClr val="tx1"/>
              </a:solidFill>
              <a:effectLst/>
              <a:latin typeface="+mn-lt"/>
              <a:ea typeface="+mn-ea"/>
              <a:cs typeface="+mn-cs"/>
            </a:endParaRPr>
          </a:p>
          <a:p>
            <a:pPr rtl="0" eaLnBrk="1" fontAlgn="t" latinLnBrk="0" hangingPunct="1"/>
            <a:r>
              <a:rPr lang="de-DE" sz="1200" b="1" i="0" u="sng" strike="noStrike" kern="1200" dirty="0" smtClean="0">
                <a:solidFill>
                  <a:schemeClr val="tx1"/>
                </a:solidFill>
                <a:effectLst/>
                <a:latin typeface="+mn-lt"/>
                <a:ea typeface="+mn-ea"/>
                <a:cs typeface="+mn-cs"/>
              </a:rPr>
              <a:t>Teil 2: Teilstudie 1: 135 Items zu gewichtende „vorläufige Schulbuchstandards“</a:t>
            </a:r>
            <a:endParaRPr lang="en-GB" sz="1200" b="0" i="0" u="none" strike="noStrike" kern="1200" dirty="0" smtClean="0">
              <a:solidFill>
                <a:schemeClr val="tx1"/>
              </a:solidFill>
              <a:effectLst/>
              <a:latin typeface="+mn-lt"/>
              <a:ea typeface="+mn-ea"/>
              <a:cs typeface="+mn-cs"/>
            </a:endParaRPr>
          </a:p>
          <a:p>
            <a:pPr rtl="0" eaLnBrk="1" fontAlgn="t" latinLnBrk="0" hangingPunct="1"/>
            <a:r>
              <a:rPr lang="de-CH" sz="1200" b="1" i="0" u="sng" strike="noStrike" kern="1200" dirty="0" smtClean="0">
                <a:solidFill>
                  <a:schemeClr val="tx1"/>
                </a:solidFill>
                <a:effectLst/>
                <a:latin typeface="+mn-lt"/>
                <a:ea typeface="+mn-ea"/>
                <a:cs typeface="+mn-cs"/>
              </a:rPr>
              <a:t>Teilstudie</a:t>
            </a:r>
            <a:r>
              <a:rPr lang="de-CH" sz="1200" b="1" i="0" u="sng" strike="noStrike" kern="1200" baseline="0" dirty="0" smtClean="0">
                <a:solidFill>
                  <a:schemeClr val="tx1"/>
                </a:solidFill>
                <a:effectLst/>
                <a:latin typeface="+mn-lt"/>
                <a:ea typeface="+mn-ea"/>
                <a:cs typeface="+mn-cs"/>
              </a:rPr>
              <a:t> 2:A</a:t>
            </a:r>
            <a:endParaRPr lang="en-GB" sz="1200" b="0" i="0" u="none" strike="noStrike" kern="1200" dirty="0" smtClean="0">
              <a:solidFill>
                <a:schemeClr val="tx1"/>
              </a:solidFill>
              <a:effectLst/>
              <a:latin typeface="+mn-lt"/>
              <a:ea typeface="+mn-ea"/>
              <a:cs typeface="+mn-cs"/>
            </a:endParaRPr>
          </a:p>
          <a:p>
            <a:pPr rtl="0" eaLnBrk="1" fontAlgn="t" latinLnBrk="0" hangingPunct="1"/>
            <a:r>
              <a:rPr lang="de-CH" sz="1200" b="1" i="0" u="sng" strike="noStrike" kern="1200" baseline="0" dirty="0" smtClean="0">
                <a:solidFill>
                  <a:schemeClr val="tx1"/>
                </a:solidFill>
                <a:effectLst/>
                <a:latin typeface="+mn-lt"/>
                <a:ea typeface="+mn-ea"/>
                <a:cs typeface="+mn-cs"/>
              </a:rPr>
              <a:t>Teilstudie 3:</a:t>
            </a:r>
            <a:endParaRPr lang="en-GB" sz="1200" b="0" i="0" u="none" strike="noStrike" kern="1200" dirty="0" smtClean="0">
              <a:solidFill>
                <a:schemeClr val="tx1"/>
              </a:solidFill>
              <a:effectLst/>
              <a:latin typeface="+mn-lt"/>
              <a:ea typeface="+mn-ea"/>
              <a:cs typeface="+mn-cs"/>
            </a:endParaRPr>
          </a:p>
          <a:p>
            <a:pPr rtl="0" eaLnBrk="1" fontAlgn="t" latinLnBrk="0" hangingPunct="1"/>
            <a:r>
              <a:rPr lang="de-DE" sz="1200" b="1" i="0" u="sng" strike="noStrike" kern="1200" dirty="0" smtClean="0">
                <a:solidFill>
                  <a:schemeClr val="tx1"/>
                </a:solidFill>
                <a:effectLst/>
                <a:latin typeface="+mn-lt"/>
                <a:ea typeface="+mn-ea"/>
                <a:cs typeface="+mn-cs"/>
              </a:rPr>
              <a:t>Teil 3:  18 Items Einstellungen und Vorkenntnisse</a:t>
            </a:r>
            <a:endParaRPr lang="en-GB" sz="1200" b="0" i="0" u="none" strike="noStrike" kern="1200" dirty="0" smtClean="0">
              <a:solidFill>
                <a:schemeClr val="tx1"/>
              </a:solidFill>
              <a:effectLst/>
              <a:latin typeface="+mn-lt"/>
              <a:ea typeface="+mn-ea"/>
              <a:cs typeface="+mn-cs"/>
            </a:endParaRPr>
          </a:p>
          <a:p>
            <a:endParaRPr lang="de-CH" dirty="0" smtClean="0"/>
          </a:p>
          <a:p>
            <a:r>
              <a:rPr lang="de-CH" dirty="0" smtClean="0"/>
              <a:t>Am </a:t>
            </a:r>
            <a:r>
              <a:rPr lang="de-CH" dirty="0"/>
              <a:t>ehesten ein Vorstudienmodell: qualitative Studie diente nicht explizit der Hypothesengenerierung sondern der Fragebogenerstellung</a:t>
            </a:r>
          </a:p>
          <a:p>
            <a:r>
              <a:rPr lang="de-CH" dirty="0"/>
              <a:t>Weitere Modelltypen:</a:t>
            </a:r>
            <a:r>
              <a:rPr lang="de-CH" baseline="0" dirty="0"/>
              <a:t> Verallgemeinerungsmodell (</a:t>
            </a:r>
            <a:r>
              <a:rPr lang="de-CH" baseline="0" dirty="0" err="1"/>
              <a:t>Quali</a:t>
            </a:r>
            <a:r>
              <a:rPr lang="de-CH" baseline="0" dirty="0"/>
              <a:t> </a:t>
            </a:r>
            <a:r>
              <a:rPr lang="de-CH" baseline="0" dirty="0">
                <a:sym typeface="Wingdings" panose="05000000000000000000" pitchFamily="2" charset="2"/>
              </a:rPr>
              <a:t> </a:t>
            </a:r>
            <a:r>
              <a:rPr lang="de-CH" baseline="0" dirty="0" err="1">
                <a:sym typeface="Wingdings" panose="05000000000000000000" pitchFamily="2" charset="2"/>
              </a:rPr>
              <a:t>Quanti</a:t>
            </a:r>
            <a:r>
              <a:rPr lang="de-CH" baseline="0" dirty="0">
                <a:sym typeface="Wingdings" panose="05000000000000000000" pitchFamily="2" charset="2"/>
              </a:rPr>
              <a:t>)</a:t>
            </a:r>
            <a:r>
              <a:rPr lang="de-CH" baseline="0" dirty="0"/>
              <a:t>; Vertiefungsmodell (</a:t>
            </a:r>
            <a:r>
              <a:rPr lang="de-CH" baseline="0" dirty="0" err="1"/>
              <a:t>Quanti</a:t>
            </a:r>
            <a:r>
              <a:rPr lang="de-CH" baseline="0" dirty="0"/>
              <a:t> </a:t>
            </a:r>
            <a:r>
              <a:rPr lang="de-CH" baseline="0" dirty="0">
                <a:sym typeface="Wingdings" panose="05000000000000000000" pitchFamily="2" charset="2"/>
              </a:rPr>
              <a:t> </a:t>
            </a:r>
            <a:r>
              <a:rPr lang="de-CH" baseline="0" dirty="0" err="1">
                <a:sym typeface="Wingdings" panose="05000000000000000000" pitchFamily="2" charset="2"/>
              </a:rPr>
              <a:t>Quali</a:t>
            </a:r>
            <a:r>
              <a:rPr lang="de-CH" baseline="0" dirty="0">
                <a:sym typeface="Wingdings" panose="05000000000000000000" pitchFamily="2" charset="2"/>
              </a:rPr>
              <a:t>)</a:t>
            </a:r>
            <a:r>
              <a:rPr lang="de-CH" baseline="0" dirty="0"/>
              <a:t>, Triangulationsmodell (</a:t>
            </a:r>
            <a:r>
              <a:rPr lang="de-CH" baseline="0" dirty="0" err="1"/>
              <a:t>Quanti</a:t>
            </a:r>
            <a:r>
              <a:rPr lang="de-CH" baseline="0" dirty="0"/>
              <a:t> &amp; </a:t>
            </a:r>
            <a:r>
              <a:rPr lang="de-CH" baseline="0" dirty="0" err="1"/>
              <a:t>Quali</a:t>
            </a:r>
            <a:r>
              <a:rPr lang="de-CH" baseline="0" dirty="0"/>
              <a:t> parallel)</a:t>
            </a:r>
            <a:endParaRPr lang="de-CH" dirty="0"/>
          </a:p>
          <a:p>
            <a:endParaRPr lang="de-CH" dirty="0"/>
          </a:p>
          <a:p>
            <a:r>
              <a:rPr lang="de-CH" dirty="0"/>
              <a:t>Dimensionen</a:t>
            </a:r>
            <a:r>
              <a:rPr lang="de-CH" baseline="0" dirty="0"/>
              <a:t> des Mixed-Model Designs</a:t>
            </a:r>
          </a:p>
          <a:p>
            <a:r>
              <a:rPr lang="de-CH" dirty="0"/>
              <a:t>Art</a:t>
            </a:r>
            <a:r>
              <a:rPr lang="de-CH" baseline="0" dirty="0"/>
              <a:t> der Untersuchung: 1. Teil explorativ (qualitativ), 2. Teil </a:t>
            </a:r>
            <a:r>
              <a:rPr lang="de-CH" baseline="0" dirty="0" err="1"/>
              <a:t>Hypothesetestend</a:t>
            </a:r>
            <a:r>
              <a:rPr lang="de-CH" baseline="0" dirty="0"/>
              <a:t> (quantitativ)</a:t>
            </a:r>
          </a:p>
          <a:p>
            <a:r>
              <a:rPr lang="de-CH" baseline="0" dirty="0"/>
              <a:t>Art der Datenerfassung: (qualitativ und quantitativ)</a:t>
            </a:r>
          </a:p>
          <a:p>
            <a:r>
              <a:rPr lang="de-CH" baseline="0" dirty="0"/>
              <a:t>Art der Analyse (qualitativ und quantitativ)</a:t>
            </a:r>
          </a:p>
          <a:p>
            <a:endParaRPr lang="de-CH" baseline="0" dirty="0"/>
          </a:p>
          <a:p>
            <a:r>
              <a:rPr lang="de-CH" baseline="0" dirty="0"/>
              <a:t>Vorteil von Mixed-Model Designs: die Schwächen der einzelnen Methoden können kompensiert werden</a:t>
            </a:r>
            <a:r>
              <a:rPr lang="de-CH" baseline="0" dirty="0" smtClean="0"/>
              <a:t>.</a:t>
            </a:r>
          </a:p>
          <a:p>
            <a:endParaRPr lang="de-CH" baseline="0" dirty="0" smtClean="0"/>
          </a:p>
          <a:p>
            <a:pPr marL="0" marR="0" lvl="0" indent="0" algn="l" defTabSz="288000" rtl="0" eaLnBrk="1" fontAlgn="auto" latinLnBrk="0" hangingPunct="1">
              <a:lnSpc>
                <a:spcPct val="100000"/>
              </a:lnSpc>
              <a:spcBef>
                <a:spcPts val="0"/>
              </a:spcBef>
              <a:spcAft>
                <a:spcPts val="0"/>
              </a:spcAft>
              <a:buClrTx/>
              <a:buSzTx/>
              <a:buFontTx/>
              <a:buNone/>
              <a:tabLst/>
              <a:defRPr/>
            </a:pPr>
            <a:r>
              <a:rPr lang="en-GB" b="1" dirty="0" err="1" smtClean="0"/>
              <a:t>Auswertung</a:t>
            </a:r>
            <a:r>
              <a:rPr lang="en-GB" b="1" dirty="0" smtClean="0"/>
              <a:t> </a:t>
            </a:r>
            <a:r>
              <a:rPr lang="en-GB" b="1" dirty="0" err="1" smtClean="0"/>
              <a:t>metrische</a:t>
            </a:r>
            <a:r>
              <a:rPr lang="en-GB" b="1" dirty="0" smtClean="0"/>
              <a:t> </a:t>
            </a:r>
            <a:r>
              <a:rPr lang="en-GB" b="1" dirty="0" err="1" smtClean="0"/>
              <a:t>Daten</a:t>
            </a:r>
            <a:r>
              <a:rPr lang="en-GB" b="1" dirty="0" smtClean="0"/>
              <a:t>: </a:t>
            </a:r>
            <a:r>
              <a:rPr lang="en-GB" dirty="0" err="1" smtClean="0"/>
              <a:t>Faktoranalyse</a:t>
            </a:r>
            <a:r>
              <a:rPr lang="en-GB" dirty="0" smtClean="0"/>
              <a:t>, t-test, ANOVA, Tukey-Kramer-test, MANOVA, SEM.                                                                              </a:t>
            </a:r>
          </a:p>
          <a:p>
            <a:pPr marL="0" marR="0" lvl="0" indent="0" algn="l" defTabSz="288000" rtl="0" eaLnBrk="1" fontAlgn="auto" latinLnBrk="0" hangingPunct="1">
              <a:lnSpc>
                <a:spcPct val="100000"/>
              </a:lnSpc>
              <a:spcBef>
                <a:spcPts val="0"/>
              </a:spcBef>
              <a:spcAft>
                <a:spcPts val="0"/>
              </a:spcAft>
              <a:buClrTx/>
              <a:buSzTx/>
              <a:buFontTx/>
              <a:buNone/>
              <a:tabLst/>
              <a:defRPr/>
            </a:pPr>
            <a:r>
              <a:rPr lang="en-GB" b="1" dirty="0" err="1" smtClean="0"/>
              <a:t>Ordinale</a:t>
            </a:r>
            <a:r>
              <a:rPr lang="en-GB" b="1" dirty="0" smtClean="0"/>
              <a:t> </a:t>
            </a:r>
            <a:r>
              <a:rPr lang="en-GB" b="1" dirty="0" err="1" smtClean="0"/>
              <a:t>Daten</a:t>
            </a:r>
            <a:r>
              <a:rPr lang="en-GB" b="1" dirty="0" smtClean="0"/>
              <a:t>: </a:t>
            </a:r>
            <a:r>
              <a:rPr lang="en-GB" dirty="0" err="1" smtClean="0"/>
              <a:t>Kruskal</a:t>
            </a:r>
            <a:r>
              <a:rPr lang="en-GB" dirty="0" smtClean="0"/>
              <a:t>-Wallis-test, Mann-Whitney-U-test with </a:t>
            </a:r>
            <a:r>
              <a:rPr lang="en-GB" dirty="0" err="1" smtClean="0"/>
              <a:t>Bonferronikorrektur</a:t>
            </a:r>
            <a:endParaRPr lang="en-GB" dirty="0" smtClean="0"/>
          </a:p>
          <a:p>
            <a:endParaRPr lang="de-CH" baseline="0" dirty="0"/>
          </a:p>
          <a:p>
            <a:endParaRPr lang="de-DE" dirty="0"/>
          </a:p>
        </p:txBody>
      </p:sp>
      <p:sp>
        <p:nvSpPr>
          <p:cNvPr id="6" name="Foliennummernplatzhalter 5"/>
          <p:cNvSpPr>
            <a:spLocks noGrp="1"/>
          </p:cNvSpPr>
          <p:nvPr>
            <p:ph type="sldNum" sz="quarter" idx="12"/>
          </p:nvPr>
        </p:nvSpPr>
        <p:spPr/>
        <p:txBody>
          <a:bodyPr/>
          <a:lstStyle/>
          <a:p>
            <a:pPr defTabSz="288000"/>
            <a:fld id="{091BDC19-480E-2C49-8F41-B2AC58B523B4}" type="slidenum">
              <a:rPr lang="de-DE" smtClean="0"/>
              <a:pPr defTabSz="288000"/>
              <a:t>13</a:t>
            </a:fld>
            <a:endParaRPr lang="de-DE" dirty="0"/>
          </a:p>
        </p:txBody>
      </p:sp>
      <p:sp>
        <p:nvSpPr>
          <p:cNvPr id="7" name="Kopfzeilenplatzhalter 6"/>
          <p:cNvSpPr>
            <a:spLocks noGrp="1"/>
          </p:cNvSpPr>
          <p:nvPr>
            <p:ph type="hdr" sz="quarter" idx="13"/>
          </p:nvPr>
        </p:nvSpPr>
        <p:spPr/>
        <p:txBody>
          <a:bodyPr/>
          <a:lstStyle/>
          <a:p>
            <a:r>
              <a:rPr lang="de-DE"/>
              <a:t>Disputation Katrin Bölsterli Bardy</a:t>
            </a:r>
          </a:p>
        </p:txBody>
      </p:sp>
      <p:sp>
        <p:nvSpPr>
          <p:cNvPr id="8" name="Fußzeilenplatzhalter 7"/>
          <p:cNvSpPr>
            <a:spLocks noGrp="1"/>
          </p:cNvSpPr>
          <p:nvPr>
            <p:ph type="ftr" sz="quarter" idx="14"/>
          </p:nvPr>
        </p:nvSpPr>
        <p:spPr/>
        <p:txBody>
          <a:bodyPr/>
          <a:lstStyle/>
          <a:p>
            <a:endParaRPr lang="de-DE"/>
          </a:p>
        </p:txBody>
      </p:sp>
      <p:sp>
        <p:nvSpPr>
          <p:cNvPr id="9" name="Datumsplatzhalter 8"/>
          <p:cNvSpPr>
            <a:spLocks noGrp="1"/>
          </p:cNvSpPr>
          <p:nvPr>
            <p:ph type="dt" idx="15"/>
          </p:nvPr>
        </p:nvSpPr>
        <p:spPr/>
        <p:txBody>
          <a:bodyPr/>
          <a:lstStyle/>
          <a:p>
            <a:fld id="{178258A7-972B-47A8-9B4B-6DB0420502F2}" type="datetime6">
              <a:rPr lang="de-CH" smtClean="0"/>
              <a:t>August 19</a:t>
            </a:fld>
            <a:endParaRPr lang="de-DE"/>
          </a:p>
        </p:txBody>
      </p:sp>
    </p:spTree>
    <p:extLst>
      <p:ext uri="{BB962C8B-B14F-4D97-AF65-F5344CB8AC3E}">
        <p14:creationId xmlns:p14="http://schemas.microsoft.com/office/powerpoint/2010/main" val="642486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p:nvPr>
        </p:nvSpPr>
        <p:spPr>
          <a:xfrm>
            <a:off x="306035" y="2803654"/>
            <a:ext cx="8534753" cy="1143000"/>
          </a:xfrm>
          <a:prstGeom prst="rect">
            <a:avLst/>
          </a:prstGeom>
        </p:spPr>
        <p:txBody>
          <a:bodyPr/>
          <a:lstStyle/>
          <a:p>
            <a:r>
              <a:rPr lang="de-DE" noProof="0"/>
              <a:t>Titelmasterformat durch Klicken bearbeiten</a:t>
            </a:r>
            <a:endParaRPr lang="de-CH" dirty="0"/>
          </a:p>
        </p:txBody>
      </p:sp>
      <p:sp>
        <p:nvSpPr>
          <p:cNvPr id="7" name="Untertitel 2"/>
          <p:cNvSpPr>
            <a:spLocks noGrp="1"/>
          </p:cNvSpPr>
          <p:nvPr>
            <p:ph type="subTitle" idx="13"/>
          </p:nvPr>
        </p:nvSpPr>
        <p:spPr>
          <a:xfrm>
            <a:off x="306729" y="4357243"/>
            <a:ext cx="8534752" cy="821179"/>
          </a:xfrm>
          <a:prstGeom prst="rect">
            <a:avLst/>
          </a:prstGeom>
        </p:spPr>
        <p:txBody>
          <a:bodyPr/>
          <a:lstStyle>
            <a:lvl1pPr marL="0" indent="0" algn="l">
              <a:spcAft>
                <a:spcPts val="0"/>
              </a:spcAft>
              <a:buNone/>
              <a:defRPr b="0" i="0" baseline="0">
                <a:solidFill>
                  <a:schemeClr val="tx1"/>
                </a:solidFill>
                <a:latin typeface="+mn-lt"/>
              </a:defRPr>
            </a:lvl1pPr>
            <a:lvl2pPr marL="457126" indent="0" algn="ctr">
              <a:buNone/>
              <a:defRPr>
                <a:solidFill>
                  <a:schemeClr val="tx1">
                    <a:tint val="75000"/>
                  </a:schemeClr>
                </a:solidFill>
              </a:defRPr>
            </a:lvl2pPr>
            <a:lvl3pPr marL="914251" indent="0" algn="ctr">
              <a:buNone/>
              <a:defRPr>
                <a:solidFill>
                  <a:schemeClr val="tx1">
                    <a:tint val="75000"/>
                  </a:schemeClr>
                </a:solidFill>
              </a:defRPr>
            </a:lvl3pPr>
            <a:lvl4pPr marL="1371376" indent="0" algn="ctr">
              <a:buNone/>
              <a:defRPr>
                <a:solidFill>
                  <a:schemeClr val="tx1">
                    <a:tint val="75000"/>
                  </a:schemeClr>
                </a:solidFill>
              </a:defRPr>
            </a:lvl4pPr>
            <a:lvl5pPr marL="1828502" indent="0" algn="ctr">
              <a:buNone/>
              <a:defRPr>
                <a:solidFill>
                  <a:schemeClr val="tx1">
                    <a:tint val="75000"/>
                  </a:schemeClr>
                </a:solidFill>
              </a:defRPr>
            </a:lvl5pPr>
            <a:lvl6pPr marL="2285628" indent="0" algn="ctr">
              <a:buNone/>
              <a:defRPr>
                <a:solidFill>
                  <a:schemeClr val="tx1">
                    <a:tint val="75000"/>
                  </a:schemeClr>
                </a:solidFill>
              </a:defRPr>
            </a:lvl6pPr>
            <a:lvl7pPr marL="2742753" indent="0" algn="ctr">
              <a:buNone/>
              <a:defRPr>
                <a:solidFill>
                  <a:schemeClr val="tx1">
                    <a:tint val="75000"/>
                  </a:schemeClr>
                </a:solidFill>
              </a:defRPr>
            </a:lvl7pPr>
            <a:lvl8pPr marL="3199879" indent="0" algn="ctr">
              <a:buNone/>
              <a:defRPr>
                <a:solidFill>
                  <a:schemeClr val="tx1">
                    <a:tint val="75000"/>
                  </a:schemeClr>
                </a:solidFill>
              </a:defRPr>
            </a:lvl8pPr>
            <a:lvl9pPr marL="3657004" indent="0" algn="ctr">
              <a:buNone/>
              <a:defRPr>
                <a:solidFill>
                  <a:schemeClr val="tx1">
                    <a:tint val="75000"/>
                  </a:schemeClr>
                </a:solidFill>
              </a:defRPr>
            </a:lvl9pPr>
          </a:lstStyle>
          <a:p>
            <a:r>
              <a:rPr lang="de-DE"/>
              <a:t>Formatvorlage des Untertitelmasters durch Klicken bearbeiten</a:t>
            </a:r>
            <a:endParaRPr lang="de-CH" dirty="0"/>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484" y="269353"/>
            <a:ext cx="2051304" cy="830487"/>
          </a:xfrm>
          <a:prstGeom prst="rect">
            <a:avLst/>
          </a:prstGeom>
        </p:spPr>
      </p:pic>
      <p:pic>
        <p:nvPicPr>
          <p:cNvPr id="8" name="Grafik 7">
            <a:extLst>
              <a:ext uri="{FF2B5EF4-FFF2-40B4-BE49-F238E27FC236}">
                <a16:creationId xmlns:a16="http://schemas.microsoft.com/office/drawing/2014/main" id="{76DC4473-DCE4-4F1B-A6AC-EF453D859E4E}"/>
              </a:ext>
            </a:extLst>
          </p:cNvPr>
          <p:cNvPicPr>
            <a:picLocks noChangeAspect="1"/>
          </p:cNvPicPr>
          <p:nvPr userDrawn="1"/>
        </p:nvPicPr>
        <p:blipFill>
          <a:blip r:embed="rId3"/>
          <a:stretch>
            <a:fillRect/>
          </a:stretch>
        </p:blipFill>
        <p:spPr>
          <a:xfrm>
            <a:off x="306729" y="209858"/>
            <a:ext cx="3100705" cy="959305"/>
          </a:xfrm>
          <a:prstGeom prst="rect">
            <a:avLst/>
          </a:prstGeom>
        </p:spPr>
      </p:pic>
    </p:spTree>
    <p:extLst>
      <p:ext uri="{BB962C8B-B14F-4D97-AF65-F5344CB8AC3E}">
        <p14:creationId xmlns:p14="http://schemas.microsoft.com/office/powerpoint/2010/main" val="3861991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mit Aufzählungen">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295952" y="274638"/>
            <a:ext cx="8544836" cy="1003829"/>
          </a:xfrm>
          <a:prstGeom prst="rect">
            <a:avLst/>
          </a:prstGeom>
        </p:spPr>
        <p:txBody>
          <a:bodyPr/>
          <a:lstStyle>
            <a:lvl1pPr>
              <a:defRPr sz="2400"/>
            </a:lvl1pPr>
          </a:lstStyle>
          <a:p>
            <a:r>
              <a:rPr lang="de-CH" noProof="0" dirty="0"/>
              <a:t>Titel durch Klicken bearbeiten</a:t>
            </a:r>
          </a:p>
        </p:txBody>
      </p:sp>
      <p:sp>
        <p:nvSpPr>
          <p:cNvPr id="9" name="Fußzeilenplatzhalter 2"/>
          <p:cNvSpPr>
            <a:spLocks noGrp="1"/>
          </p:cNvSpPr>
          <p:nvPr>
            <p:ph type="ftr" sz="quarter" idx="10"/>
          </p:nvPr>
        </p:nvSpPr>
        <p:spPr>
          <a:xfrm>
            <a:off x="1707545" y="6485213"/>
            <a:ext cx="3214833" cy="259144"/>
          </a:xfrm>
          <a:prstGeom prst="rect">
            <a:avLst/>
          </a:prstGeom>
        </p:spPr>
        <p:txBody>
          <a:bodyPr/>
          <a:lstStyle>
            <a:lvl1pPr>
              <a:defRPr sz="900">
                <a:latin typeface="+mn-lt"/>
              </a:defRPr>
            </a:lvl1pPr>
          </a:lstStyle>
          <a:p>
            <a:pPr defTabSz="288000"/>
            <a:r>
              <a:rPr lang="de-CH" smtClean="0"/>
              <a:t>Katrin Bölsterli &amp; Maja Brückmann </a:t>
            </a:r>
            <a:endParaRPr lang="de-CH" dirty="0"/>
          </a:p>
        </p:txBody>
      </p:sp>
      <p:sp>
        <p:nvSpPr>
          <p:cNvPr id="10" name="Datumsplatzhalter 3"/>
          <p:cNvSpPr>
            <a:spLocks noGrp="1"/>
          </p:cNvSpPr>
          <p:nvPr>
            <p:ph type="dt" sz="half" idx="11"/>
          </p:nvPr>
        </p:nvSpPr>
        <p:spPr>
          <a:xfrm>
            <a:off x="5290066" y="6485814"/>
            <a:ext cx="2133600" cy="258543"/>
          </a:xfrm>
          <a:prstGeom prst="rect">
            <a:avLst/>
          </a:prstGeom>
        </p:spPr>
        <p:txBody>
          <a:bodyPr/>
          <a:lstStyle>
            <a:lvl1pPr algn="r" defTabSz="288000">
              <a:defRPr sz="900">
                <a:latin typeface="+mn-lt"/>
              </a:defRPr>
            </a:lvl1pPr>
          </a:lstStyle>
          <a:p>
            <a:r>
              <a:rPr lang="en-US" smtClean="0"/>
              <a:t>27.08.2019</a:t>
            </a:r>
            <a:endParaRPr lang="de-CH" dirty="0"/>
          </a:p>
        </p:txBody>
      </p:sp>
      <p:sp>
        <p:nvSpPr>
          <p:cNvPr id="11" name="Foliennummernplatzhalter 4"/>
          <p:cNvSpPr>
            <a:spLocks noGrp="1"/>
          </p:cNvSpPr>
          <p:nvPr>
            <p:ph type="sldNum" sz="quarter" idx="12"/>
          </p:nvPr>
        </p:nvSpPr>
        <p:spPr>
          <a:xfrm>
            <a:off x="7423666" y="6481763"/>
            <a:ext cx="556054" cy="259144"/>
          </a:xfrm>
          <a:prstGeom prst="rect">
            <a:avLst/>
          </a:prstGeom>
        </p:spPr>
        <p:txBody>
          <a:bodyPr/>
          <a:lstStyle>
            <a:lvl1pPr algn="r">
              <a:defRPr sz="900">
                <a:latin typeface="+mn-lt"/>
              </a:defRPr>
            </a:lvl1pPr>
          </a:lstStyle>
          <a:p>
            <a:fld id="{5DCDDC2F-BB8C-4FA4-9E91-DAC97F4BB211}" type="slidenum">
              <a:rPr lang="de-CH" noProof="0" smtClean="0"/>
              <a:pPr/>
              <a:t>‹Nr.›</a:t>
            </a:fld>
            <a:endParaRPr lang="de-CH" noProof="0" dirty="0"/>
          </a:p>
        </p:txBody>
      </p:sp>
      <p:sp>
        <p:nvSpPr>
          <p:cNvPr id="3" name="Textplatzhalter 2"/>
          <p:cNvSpPr>
            <a:spLocks noGrp="1"/>
          </p:cNvSpPr>
          <p:nvPr>
            <p:ph type="body" sz="quarter" idx="13"/>
          </p:nvPr>
        </p:nvSpPr>
        <p:spPr>
          <a:xfrm>
            <a:off x="306035" y="1498600"/>
            <a:ext cx="8534753" cy="4852988"/>
          </a:xfrm>
        </p:spPr>
        <p:txBody>
          <a:bodyPr/>
          <a:lstStyle>
            <a:lvl2pPr marL="576000" indent="-288000">
              <a:buFont typeface="Wingdings" panose="05000000000000000000" pitchFamily="2" charset="2"/>
              <a:buChar char="Ø"/>
              <a:defRPr/>
            </a:lvl2pPr>
            <a:lvl3pPr defTabSz="288000">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836096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kt">
    <p:spTree>
      <p:nvGrpSpPr>
        <p:cNvPr id="1" name=""/>
        <p:cNvGrpSpPr/>
        <p:nvPr/>
      </p:nvGrpSpPr>
      <p:grpSpPr>
        <a:xfrm>
          <a:off x="0" y="0"/>
          <a:ext cx="0" cy="0"/>
          <a:chOff x="0" y="0"/>
          <a:chExt cx="0" cy="0"/>
        </a:xfrm>
      </p:grpSpPr>
      <p:sp>
        <p:nvSpPr>
          <p:cNvPr id="12" name="Inhaltsplatzhalter 11"/>
          <p:cNvSpPr>
            <a:spLocks noGrp="1"/>
          </p:cNvSpPr>
          <p:nvPr>
            <p:ph sz="quarter" idx="13" hasCustomPrompt="1"/>
          </p:nvPr>
        </p:nvSpPr>
        <p:spPr>
          <a:xfrm>
            <a:off x="303213" y="1609725"/>
            <a:ext cx="8537575" cy="4721225"/>
          </a:xfrm>
          <a:prstGeom prst="rect">
            <a:avLst/>
          </a:prstGeom>
        </p:spPr>
        <p:txBody>
          <a:bodyPr/>
          <a:lstStyle>
            <a:lvl1pPr marL="0" indent="0">
              <a:buNone/>
              <a:defRPr b="0">
                <a:latin typeface="Arial" panose="020B0604020202020204" pitchFamily="34" charset="0"/>
                <a:cs typeface="Arial" panose="020B0604020202020204" pitchFamily="34" charset="0"/>
              </a:defRPr>
            </a:lvl1pPr>
          </a:lstStyle>
          <a:p>
            <a:pPr lvl="0"/>
            <a:r>
              <a:rPr lang="de-CH" noProof="0" dirty="0"/>
              <a:t>Objekt</a:t>
            </a:r>
          </a:p>
        </p:txBody>
      </p:sp>
      <p:sp>
        <p:nvSpPr>
          <p:cNvPr id="7" name="Titel 7"/>
          <p:cNvSpPr>
            <a:spLocks noGrp="1"/>
          </p:cNvSpPr>
          <p:nvPr>
            <p:ph type="title" hasCustomPrompt="1"/>
          </p:nvPr>
        </p:nvSpPr>
        <p:spPr>
          <a:xfrm>
            <a:off x="295952" y="274638"/>
            <a:ext cx="8544836" cy="1003829"/>
          </a:xfrm>
          <a:prstGeom prst="rect">
            <a:avLst/>
          </a:prstGeom>
        </p:spPr>
        <p:txBody>
          <a:bodyPr/>
          <a:lstStyle>
            <a:lvl1pPr>
              <a:defRPr sz="2400"/>
            </a:lvl1pPr>
          </a:lstStyle>
          <a:p>
            <a:r>
              <a:rPr lang="de-CH" noProof="0" dirty="0"/>
              <a:t>Titel durch Klicken bearbeiten</a:t>
            </a:r>
          </a:p>
        </p:txBody>
      </p:sp>
      <p:sp>
        <p:nvSpPr>
          <p:cNvPr id="9" name="Fußzeilenplatzhalter 2"/>
          <p:cNvSpPr>
            <a:spLocks noGrp="1"/>
          </p:cNvSpPr>
          <p:nvPr>
            <p:ph type="ftr" sz="quarter" idx="10"/>
          </p:nvPr>
        </p:nvSpPr>
        <p:spPr>
          <a:xfrm>
            <a:off x="1707545" y="6485213"/>
            <a:ext cx="3214833" cy="259144"/>
          </a:xfrm>
          <a:prstGeom prst="rect">
            <a:avLst/>
          </a:prstGeom>
        </p:spPr>
        <p:txBody>
          <a:bodyPr/>
          <a:lstStyle>
            <a:lvl1pPr>
              <a:defRPr sz="900">
                <a:latin typeface="+mn-lt"/>
              </a:defRPr>
            </a:lvl1pPr>
          </a:lstStyle>
          <a:p>
            <a:pPr defTabSz="288000"/>
            <a:r>
              <a:rPr lang="de-CH" smtClean="0"/>
              <a:t>Katrin Bölsterli &amp; Maja Brückmann </a:t>
            </a:r>
            <a:endParaRPr lang="de-CH" dirty="0"/>
          </a:p>
        </p:txBody>
      </p:sp>
      <p:sp>
        <p:nvSpPr>
          <p:cNvPr id="10" name="Datumsplatzhalter 3"/>
          <p:cNvSpPr>
            <a:spLocks noGrp="1"/>
          </p:cNvSpPr>
          <p:nvPr>
            <p:ph type="dt" sz="half" idx="11"/>
          </p:nvPr>
        </p:nvSpPr>
        <p:spPr>
          <a:xfrm>
            <a:off x="5290066" y="6485814"/>
            <a:ext cx="2133600" cy="258543"/>
          </a:xfrm>
          <a:prstGeom prst="rect">
            <a:avLst/>
          </a:prstGeom>
        </p:spPr>
        <p:txBody>
          <a:bodyPr/>
          <a:lstStyle>
            <a:lvl1pPr algn="r" defTabSz="288000">
              <a:defRPr sz="900">
                <a:latin typeface="+mn-lt"/>
              </a:defRPr>
            </a:lvl1pPr>
          </a:lstStyle>
          <a:p>
            <a:r>
              <a:rPr lang="en-US" smtClean="0"/>
              <a:t>27.08.2019</a:t>
            </a:r>
            <a:endParaRPr lang="de-CH" dirty="0"/>
          </a:p>
        </p:txBody>
      </p:sp>
      <p:sp>
        <p:nvSpPr>
          <p:cNvPr id="13" name="Foliennummernplatzhalter 4"/>
          <p:cNvSpPr>
            <a:spLocks noGrp="1"/>
          </p:cNvSpPr>
          <p:nvPr>
            <p:ph type="sldNum" sz="quarter" idx="12"/>
          </p:nvPr>
        </p:nvSpPr>
        <p:spPr>
          <a:xfrm>
            <a:off x="7423666" y="6481763"/>
            <a:ext cx="556054" cy="259144"/>
          </a:xfrm>
          <a:prstGeom prst="rect">
            <a:avLst/>
          </a:prstGeom>
        </p:spPr>
        <p:txBody>
          <a:bodyPr/>
          <a:lstStyle>
            <a:lvl1pPr algn="r">
              <a:defRPr sz="900">
                <a:latin typeface="+mn-lt"/>
              </a:defRPr>
            </a:lvl1pPr>
          </a:lstStyle>
          <a:p>
            <a:fld id="{5DCDDC2F-BB8C-4FA4-9E91-DAC97F4BB211}" type="slidenum">
              <a:rPr lang="de-CH" noProof="0" smtClean="0"/>
              <a:pPr/>
              <a:t>‹Nr.›</a:t>
            </a:fld>
            <a:endParaRPr lang="de-CH" noProof="0" dirty="0"/>
          </a:p>
        </p:txBody>
      </p:sp>
    </p:spTree>
    <p:extLst>
      <p:ext uri="{BB962C8B-B14F-4D97-AF65-F5344CB8AC3E}">
        <p14:creationId xmlns:p14="http://schemas.microsoft.com/office/powerpoint/2010/main" val="4075079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inks, Objekt rechts">
    <p:spTree>
      <p:nvGrpSpPr>
        <p:cNvPr id="1" name=""/>
        <p:cNvGrpSpPr/>
        <p:nvPr/>
      </p:nvGrpSpPr>
      <p:grpSpPr>
        <a:xfrm>
          <a:off x="0" y="0"/>
          <a:ext cx="0" cy="0"/>
          <a:chOff x="0" y="0"/>
          <a:chExt cx="0" cy="0"/>
        </a:xfrm>
      </p:grpSpPr>
      <p:sp>
        <p:nvSpPr>
          <p:cNvPr id="9" name="Inhaltsplatzhalter 11"/>
          <p:cNvSpPr>
            <a:spLocks noGrp="1"/>
          </p:cNvSpPr>
          <p:nvPr>
            <p:ph sz="quarter" idx="14" hasCustomPrompt="1"/>
          </p:nvPr>
        </p:nvSpPr>
        <p:spPr>
          <a:xfrm>
            <a:off x="4691063" y="1609725"/>
            <a:ext cx="4149725" cy="4721225"/>
          </a:xfrm>
          <a:prstGeom prst="rect">
            <a:avLst/>
          </a:prstGeom>
        </p:spPr>
        <p:txBody>
          <a:bodyPr/>
          <a:lstStyle>
            <a:lvl1pPr marL="0" indent="0">
              <a:buNone/>
              <a:defRPr b="0">
                <a:latin typeface="Arial" panose="020B0604020202020204" pitchFamily="34" charset="0"/>
                <a:cs typeface="Arial" panose="020B0604020202020204" pitchFamily="34" charset="0"/>
              </a:defRPr>
            </a:lvl1pPr>
          </a:lstStyle>
          <a:p>
            <a:pPr lvl="0"/>
            <a:r>
              <a:rPr lang="de-CH" noProof="0" dirty="0"/>
              <a:t>Objekt</a:t>
            </a:r>
          </a:p>
        </p:txBody>
      </p:sp>
      <p:sp>
        <p:nvSpPr>
          <p:cNvPr id="10" name="Titel 7"/>
          <p:cNvSpPr>
            <a:spLocks noGrp="1"/>
          </p:cNvSpPr>
          <p:nvPr>
            <p:ph type="title" hasCustomPrompt="1"/>
          </p:nvPr>
        </p:nvSpPr>
        <p:spPr>
          <a:xfrm>
            <a:off x="295952" y="274638"/>
            <a:ext cx="8544836" cy="1003829"/>
          </a:xfrm>
          <a:prstGeom prst="rect">
            <a:avLst/>
          </a:prstGeom>
        </p:spPr>
        <p:txBody>
          <a:bodyPr/>
          <a:lstStyle>
            <a:lvl1pPr>
              <a:defRPr sz="2400"/>
            </a:lvl1pPr>
          </a:lstStyle>
          <a:p>
            <a:r>
              <a:rPr lang="de-CH" noProof="0" dirty="0"/>
              <a:t>Titel durch Klicken bearbeiten</a:t>
            </a:r>
          </a:p>
        </p:txBody>
      </p:sp>
      <p:sp>
        <p:nvSpPr>
          <p:cNvPr id="6" name="Textplatzhalter 5"/>
          <p:cNvSpPr>
            <a:spLocks noGrp="1"/>
          </p:cNvSpPr>
          <p:nvPr>
            <p:ph type="body" sz="quarter" idx="15"/>
          </p:nvPr>
        </p:nvSpPr>
        <p:spPr>
          <a:xfrm>
            <a:off x="295276" y="1609725"/>
            <a:ext cx="4180472" cy="4721225"/>
          </a:xfrm>
        </p:spPr>
        <p:txBody>
          <a:bodyPr/>
          <a:lstStyle>
            <a:lvl1pPr>
              <a:defRPr>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Fußzeilenplatzhalter 2"/>
          <p:cNvSpPr>
            <a:spLocks noGrp="1"/>
          </p:cNvSpPr>
          <p:nvPr>
            <p:ph type="ftr" sz="quarter" idx="10"/>
          </p:nvPr>
        </p:nvSpPr>
        <p:spPr>
          <a:xfrm>
            <a:off x="1707545" y="6485213"/>
            <a:ext cx="3214833" cy="259144"/>
          </a:xfrm>
          <a:prstGeom prst="rect">
            <a:avLst/>
          </a:prstGeom>
        </p:spPr>
        <p:txBody>
          <a:bodyPr/>
          <a:lstStyle>
            <a:lvl1pPr>
              <a:defRPr sz="900">
                <a:latin typeface="+mn-lt"/>
              </a:defRPr>
            </a:lvl1pPr>
          </a:lstStyle>
          <a:p>
            <a:pPr defTabSz="288000"/>
            <a:r>
              <a:rPr lang="de-CH" smtClean="0"/>
              <a:t>Katrin Bölsterli &amp; Maja Brückmann </a:t>
            </a:r>
            <a:endParaRPr lang="de-CH" dirty="0"/>
          </a:p>
        </p:txBody>
      </p:sp>
      <p:sp>
        <p:nvSpPr>
          <p:cNvPr id="12" name="Datumsplatzhalter 3"/>
          <p:cNvSpPr>
            <a:spLocks noGrp="1"/>
          </p:cNvSpPr>
          <p:nvPr>
            <p:ph type="dt" sz="half" idx="11"/>
          </p:nvPr>
        </p:nvSpPr>
        <p:spPr>
          <a:xfrm>
            <a:off x="5290066" y="6485814"/>
            <a:ext cx="2133600" cy="258543"/>
          </a:xfrm>
          <a:prstGeom prst="rect">
            <a:avLst/>
          </a:prstGeom>
        </p:spPr>
        <p:txBody>
          <a:bodyPr/>
          <a:lstStyle>
            <a:lvl1pPr algn="r" defTabSz="288000">
              <a:defRPr sz="900">
                <a:latin typeface="+mn-lt"/>
              </a:defRPr>
            </a:lvl1pPr>
          </a:lstStyle>
          <a:p>
            <a:r>
              <a:rPr lang="en-US" smtClean="0"/>
              <a:t>27.08.2019</a:t>
            </a:r>
            <a:endParaRPr lang="de-CH" dirty="0"/>
          </a:p>
        </p:txBody>
      </p:sp>
      <p:sp>
        <p:nvSpPr>
          <p:cNvPr id="13" name="Foliennummernplatzhalter 4"/>
          <p:cNvSpPr>
            <a:spLocks noGrp="1"/>
          </p:cNvSpPr>
          <p:nvPr>
            <p:ph type="sldNum" sz="quarter" idx="12"/>
          </p:nvPr>
        </p:nvSpPr>
        <p:spPr>
          <a:xfrm>
            <a:off x="7423666" y="6481763"/>
            <a:ext cx="556054" cy="259144"/>
          </a:xfrm>
          <a:prstGeom prst="rect">
            <a:avLst/>
          </a:prstGeom>
        </p:spPr>
        <p:txBody>
          <a:bodyPr/>
          <a:lstStyle>
            <a:lvl1pPr algn="r">
              <a:defRPr sz="900">
                <a:latin typeface="+mn-lt"/>
              </a:defRPr>
            </a:lvl1pPr>
          </a:lstStyle>
          <a:p>
            <a:fld id="{5DCDDC2F-BB8C-4FA4-9E91-DAC97F4BB211}" type="slidenum">
              <a:rPr lang="de-CH" noProof="0" smtClean="0"/>
              <a:pPr/>
              <a:t>‹Nr.›</a:t>
            </a:fld>
            <a:endParaRPr lang="de-CH" noProof="0" dirty="0"/>
          </a:p>
        </p:txBody>
      </p:sp>
    </p:spTree>
    <p:extLst>
      <p:ext uri="{BB962C8B-B14F-4D97-AF65-F5344CB8AC3E}">
        <p14:creationId xmlns:p14="http://schemas.microsoft.com/office/powerpoint/2010/main" val="2623955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kt links, Text rechts">
    <p:spTree>
      <p:nvGrpSpPr>
        <p:cNvPr id="1" name=""/>
        <p:cNvGrpSpPr/>
        <p:nvPr/>
      </p:nvGrpSpPr>
      <p:grpSpPr>
        <a:xfrm>
          <a:off x="0" y="0"/>
          <a:ext cx="0" cy="0"/>
          <a:chOff x="0" y="0"/>
          <a:chExt cx="0" cy="0"/>
        </a:xfrm>
      </p:grpSpPr>
      <p:sp>
        <p:nvSpPr>
          <p:cNvPr id="9" name="Inhaltsplatzhalter 11"/>
          <p:cNvSpPr>
            <a:spLocks noGrp="1"/>
          </p:cNvSpPr>
          <p:nvPr>
            <p:ph sz="quarter" idx="14" hasCustomPrompt="1"/>
          </p:nvPr>
        </p:nvSpPr>
        <p:spPr>
          <a:xfrm>
            <a:off x="306035" y="1591885"/>
            <a:ext cx="4149725" cy="4721225"/>
          </a:xfrm>
          <a:prstGeom prst="rect">
            <a:avLst/>
          </a:prstGeom>
        </p:spPr>
        <p:txBody>
          <a:bodyPr/>
          <a:lstStyle>
            <a:lvl1pPr marL="0" indent="0">
              <a:buNone/>
              <a:defRPr b="0">
                <a:latin typeface="+mn-lt"/>
              </a:defRPr>
            </a:lvl1pPr>
          </a:lstStyle>
          <a:p>
            <a:pPr lvl="0"/>
            <a:r>
              <a:rPr lang="de-CH" noProof="0" dirty="0"/>
              <a:t>Objekt</a:t>
            </a:r>
          </a:p>
        </p:txBody>
      </p:sp>
      <p:sp>
        <p:nvSpPr>
          <p:cNvPr id="10" name="Titel 7"/>
          <p:cNvSpPr>
            <a:spLocks noGrp="1"/>
          </p:cNvSpPr>
          <p:nvPr>
            <p:ph type="title" hasCustomPrompt="1"/>
          </p:nvPr>
        </p:nvSpPr>
        <p:spPr>
          <a:xfrm>
            <a:off x="295952" y="274638"/>
            <a:ext cx="8544836" cy="1003829"/>
          </a:xfrm>
          <a:prstGeom prst="rect">
            <a:avLst/>
          </a:prstGeom>
        </p:spPr>
        <p:txBody>
          <a:bodyPr/>
          <a:lstStyle>
            <a:lvl1pPr>
              <a:defRPr sz="2400"/>
            </a:lvl1pPr>
          </a:lstStyle>
          <a:p>
            <a:r>
              <a:rPr lang="de-CH" noProof="0" dirty="0"/>
              <a:t>Titel durch Klicken bearbeiten</a:t>
            </a:r>
          </a:p>
        </p:txBody>
      </p:sp>
      <p:sp>
        <p:nvSpPr>
          <p:cNvPr id="3" name="Textplatzhalter 2"/>
          <p:cNvSpPr>
            <a:spLocks noGrp="1"/>
          </p:cNvSpPr>
          <p:nvPr>
            <p:ph type="body" sz="quarter" idx="16"/>
          </p:nvPr>
        </p:nvSpPr>
        <p:spPr>
          <a:xfrm>
            <a:off x="4684713" y="1592263"/>
            <a:ext cx="4156075" cy="4721225"/>
          </a:xfrm>
          <a:solidFill>
            <a:schemeClr val="accent1">
              <a:lumMod val="40000"/>
              <a:lumOff val="60000"/>
              <a:alpha val="60000"/>
            </a:schemeClr>
          </a:solidFill>
        </p:spPr>
        <p:txBody>
          <a:bodyPr/>
          <a:lstStyle>
            <a:lvl2pPr>
              <a:defRPr b="0"/>
            </a:lvl2pPr>
            <a:lvl3pPr>
              <a:defRPr b="0"/>
            </a:lvl3pPr>
            <a:lvl4pPr>
              <a:defRPr b="0"/>
            </a:lvl4pPr>
            <a:lvl5pPr>
              <a:defRPr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Fußzeilenplatzhalter 2"/>
          <p:cNvSpPr>
            <a:spLocks noGrp="1"/>
          </p:cNvSpPr>
          <p:nvPr>
            <p:ph type="ftr" sz="quarter" idx="10"/>
          </p:nvPr>
        </p:nvSpPr>
        <p:spPr>
          <a:xfrm>
            <a:off x="1707545" y="6485213"/>
            <a:ext cx="3214833" cy="259144"/>
          </a:xfrm>
          <a:prstGeom prst="rect">
            <a:avLst/>
          </a:prstGeom>
        </p:spPr>
        <p:txBody>
          <a:bodyPr/>
          <a:lstStyle>
            <a:lvl1pPr>
              <a:defRPr sz="900">
                <a:latin typeface="+mn-lt"/>
              </a:defRPr>
            </a:lvl1pPr>
          </a:lstStyle>
          <a:p>
            <a:pPr defTabSz="288000"/>
            <a:r>
              <a:rPr lang="de-CH" smtClean="0"/>
              <a:t>Katrin Bölsterli &amp; Maja Brückmann </a:t>
            </a:r>
            <a:endParaRPr lang="de-CH" dirty="0"/>
          </a:p>
        </p:txBody>
      </p:sp>
      <p:sp>
        <p:nvSpPr>
          <p:cNvPr id="15" name="Datumsplatzhalter 3"/>
          <p:cNvSpPr>
            <a:spLocks noGrp="1"/>
          </p:cNvSpPr>
          <p:nvPr>
            <p:ph type="dt" sz="half" idx="11"/>
          </p:nvPr>
        </p:nvSpPr>
        <p:spPr>
          <a:xfrm>
            <a:off x="5290066" y="6485814"/>
            <a:ext cx="2133600" cy="258543"/>
          </a:xfrm>
          <a:prstGeom prst="rect">
            <a:avLst/>
          </a:prstGeom>
        </p:spPr>
        <p:txBody>
          <a:bodyPr/>
          <a:lstStyle>
            <a:lvl1pPr algn="r" defTabSz="288000">
              <a:defRPr sz="900">
                <a:latin typeface="+mn-lt"/>
              </a:defRPr>
            </a:lvl1pPr>
          </a:lstStyle>
          <a:p>
            <a:r>
              <a:rPr lang="en-US" smtClean="0"/>
              <a:t>27.08.2019</a:t>
            </a:r>
            <a:endParaRPr lang="de-CH" dirty="0"/>
          </a:p>
        </p:txBody>
      </p:sp>
      <p:sp>
        <p:nvSpPr>
          <p:cNvPr id="16" name="Foliennummernplatzhalter 4"/>
          <p:cNvSpPr>
            <a:spLocks noGrp="1"/>
          </p:cNvSpPr>
          <p:nvPr>
            <p:ph type="sldNum" sz="quarter" idx="12"/>
          </p:nvPr>
        </p:nvSpPr>
        <p:spPr>
          <a:xfrm>
            <a:off x="7423666" y="6481763"/>
            <a:ext cx="556054" cy="259144"/>
          </a:xfrm>
          <a:prstGeom prst="rect">
            <a:avLst/>
          </a:prstGeom>
        </p:spPr>
        <p:txBody>
          <a:bodyPr/>
          <a:lstStyle>
            <a:lvl1pPr algn="r">
              <a:defRPr sz="900">
                <a:latin typeface="+mn-lt"/>
              </a:defRPr>
            </a:lvl1pPr>
          </a:lstStyle>
          <a:p>
            <a:fld id="{5DCDDC2F-BB8C-4FA4-9E91-DAC97F4BB211}" type="slidenum">
              <a:rPr lang="de-CH" noProof="0" smtClean="0"/>
              <a:pPr/>
              <a:t>‹Nr.›</a:t>
            </a:fld>
            <a:endParaRPr lang="de-CH" noProof="0" dirty="0"/>
          </a:p>
        </p:txBody>
      </p:sp>
    </p:spTree>
    <p:extLst>
      <p:ext uri="{BB962C8B-B14F-4D97-AF65-F5344CB8AC3E}">
        <p14:creationId xmlns:p14="http://schemas.microsoft.com/office/powerpoint/2010/main" val="2600654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6036" y="191878"/>
            <a:ext cx="8536690" cy="1091489"/>
          </a:xfrm>
        </p:spPr>
        <p:txBody>
          <a:body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b="1"/>
            </a:lvl1pPr>
            <a:lvl2pPr>
              <a:defRPr b="0"/>
            </a:lvl2pPr>
            <a:lvl3pPr>
              <a:defRPr b="0"/>
            </a:lvl3pPr>
            <a:lvl4pPr>
              <a:defRPr b="0"/>
            </a:lvl4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Fußzeilenplatzhalter 2"/>
          <p:cNvSpPr>
            <a:spLocks noGrp="1"/>
          </p:cNvSpPr>
          <p:nvPr>
            <p:ph type="ftr" sz="quarter" idx="10"/>
          </p:nvPr>
        </p:nvSpPr>
        <p:spPr>
          <a:xfrm>
            <a:off x="1707545" y="6485213"/>
            <a:ext cx="3214833" cy="259144"/>
          </a:xfrm>
          <a:prstGeom prst="rect">
            <a:avLst/>
          </a:prstGeom>
        </p:spPr>
        <p:txBody>
          <a:bodyPr/>
          <a:lstStyle>
            <a:lvl1pPr>
              <a:defRPr sz="900">
                <a:latin typeface="+mn-lt"/>
              </a:defRPr>
            </a:lvl1pPr>
          </a:lstStyle>
          <a:p>
            <a:pPr defTabSz="288000"/>
            <a:r>
              <a:rPr lang="de-CH" smtClean="0"/>
              <a:t>Katrin Bölsterli &amp; Maja Brückmann </a:t>
            </a:r>
            <a:endParaRPr lang="de-CH" dirty="0"/>
          </a:p>
        </p:txBody>
      </p:sp>
      <p:sp>
        <p:nvSpPr>
          <p:cNvPr id="9" name="Datumsplatzhalter 3"/>
          <p:cNvSpPr>
            <a:spLocks noGrp="1"/>
          </p:cNvSpPr>
          <p:nvPr>
            <p:ph type="dt" sz="half" idx="11"/>
          </p:nvPr>
        </p:nvSpPr>
        <p:spPr>
          <a:xfrm>
            <a:off x="5290066" y="6485814"/>
            <a:ext cx="2133600" cy="258543"/>
          </a:xfrm>
          <a:prstGeom prst="rect">
            <a:avLst/>
          </a:prstGeom>
        </p:spPr>
        <p:txBody>
          <a:bodyPr/>
          <a:lstStyle>
            <a:lvl1pPr algn="r" defTabSz="288000">
              <a:defRPr sz="900">
                <a:latin typeface="+mn-lt"/>
              </a:defRPr>
            </a:lvl1pPr>
          </a:lstStyle>
          <a:p>
            <a:r>
              <a:rPr lang="en-US" smtClean="0"/>
              <a:t>27.08.2019</a:t>
            </a:r>
            <a:endParaRPr lang="de-CH" dirty="0"/>
          </a:p>
        </p:txBody>
      </p:sp>
      <p:sp>
        <p:nvSpPr>
          <p:cNvPr id="10" name="Foliennummernplatzhalter 4"/>
          <p:cNvSpPr>
            <a:spLocks noGrp="1"/>
          </p:cNvSpPr>
          <p:nvPr>
            <p:ph type="sldNum" sz="quarter" idx="12"/>
          </p:nvPr>
        </p:nvSpPr>
        <p:spPr>
          <a:xfrm>
            <a:off x="7423666" y="6481763"/>
            <a:ext cx="556054" cy="259144"/>
          </a:xfrm>
          <a:prstGeom prst="rect">
            <a:avLst/>
          </a:prstGeom>
        </p:spPr>
        <p:txBody>
          <a:bodyPr/>
          <a:lstStyle>
            <a:lvl1pPr algn="r">
              <a:defRPr sz="900">
                <a:latin typeface="+mn-lt"/>
              </a:defRPr>
            </a:lvl1pPr>
          </a:lstStyle>
          <a:p>
            <a:fld id="{5DCDDC2F-BB8C-4FA4-9E91-DAC97F4BB211}" type="slidenum">
              <a:rPr lang="de-CH" noProof="0" smtClean="0"/>
              <a:pPr/>
              <a:t>‹Nr.›</a:t>
            </a:fld>
            <a:endParaRPr lang="de-CH" noProof="0" dirty="0"/>
          </a:p>
        </p:txBody>
      </p:sp>
    </p:spTree>
    <p:extLst>
      <p:ext uri="{BB962C8B-B14F-4D97-AF65-F5344CB8AC3E}">
        <p14:creationId xmlns:p14="http://schemas.microsoft.com/office/powerpoint/2010/main" val="999434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Gerade Verbindung 6"/>
          <p:cNvCxnSpPr/>
          <p:nvPr/>
        </p:nvCxnSpPr>
        <p:spPr>
          <a:xfrm>
            <a:off x="306034" y="1349433"/>
            <a:ext cx="8528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 8" descr="PH_Braun_RGB.jpg"/>
          <p:cNvPicPr>
            <a:picLocks noChangeAspect="1"/>
          </p:cNvPicPr>
          <p:nvPr/>
        </p:nvPicPr>
        <p:blipFill rotWithShape="1">
          <a:blip r:embed="rId8" cstate="print">
            <a:extLst>
              <a:ext uri="{28A0092B-C50C-407E-A947-70E740481C1C}">
                <a14:useLocalDpi xmlns:a14="http://schemas.microsoft.com/office/drawing/2010/main" val="0"/>
              </a:ext>
            </a:extLst>
          </a:blip>
          <a:srcRect b="72019"/>
          <a:stretch/>
        </p:blipFill>
        <p:spPr>
          <a:xfrm>
            <a:off x="306034" y="6550159"/>
            <a:ext cx="1077199" cy="121749"/>
          </a:xfrm>
          <a:prstGeom prst="rect">
            <a:avLst/>
          </a:prstGeom>
        </p:spPr>
      </p:pic>
      <p:sp>
        <p:nvSpPr>
          <p:cNvPr id="10" name="Titelplatzhalter 1"/>
          <p:cNvSpPr>
            <a:spLocks noGrp="1"/>
          </p:cNvSpPr>
          <p:nvPr>
            <p:ph type="title"/>
          </p:nvPr>
        </p:nvSpPr>
        <p:spPr>
          <a:xfrm>
            <a:off x="306036" y="191878"/>
            <a:ext cx="8536690" cy="1091489"/>
          </a:xfrm>
          <a:prstGeom prst="rect">
            <a:avLst/>
          </a:prstGeom>
        </p:spPr>
        <p:txBody>
          <a:bodyPr vert="horz" lIns="91440" tIns="45720" rIns="91440" bIns="45720" rtlCol="0" anchor="ctr">
            <a:normAutofit/>
          </a:bodyPr>
          <a:lstStyle/>
          <a:p>
            <a:r>
              <a:rPr lang="de-CH" noProof="0" dirty="0"/>
              <a:t>Titelmasterformat</a:t>
            </a:r>
            <a:r>
              <a:rPr lang="de-CH" dirty="0"/>
              <a:t> durch Klicken bearbeiten</a:t>
            </a:r>
          </a:p>
        </p:txBody>
      </p:sp>
      <p:sp>
        <p:nvSpPr>
          <p:cNvPr id="9" name="Fußzeilenplatzhalter 2"/>
          <p:cNvSpPr>
            <a:spLocks noGrp="1"/>
          </p:cNvSpPr>
          <p:nvPr>
            <p:ph type="ftr" sz="quarter" idx="3"/>
          </p:nvPr>
        </p:nvSpPr>
        <p:spPr>
          <a:xfrm>
            <a:off x="1541225" y="6481763"/>
            <a:ext cx="3274653" cy="259144"/>
          </a:xfrm>
          <a:prstGeom prst="rect">
            <a:avLst/>
          </a:prstGeom>
        </p:spPr>
        <p:txBody>
          <a:bodyPr/>
          <a:lstStyle>
            <a:lvl1pPr>
              <a:defRPr sz="900">
                <a:latin typeface="+mn-lt"/>
              </a:defRPr>
            </a:lvl1pPr>
          </a:lstStyle>
          <a:p>
            <a:pPr defTabSz="288000"/>
            <a:r>
              <a:rPr lang="de-CH" smtClean="0"/>
              <a:t>Katrin Bölsterli &amp; Maja Brückmann </a:t>
            </a:r>
            <a:endParaRPr lang="de-CH" dirty="0"/>
          </a:p>
        </p:txBody>
      </p:sp>
      <p:sp>
        <p:nvSpPr>
          <p:cNvPr id="12" name="Datumsplatzhalter 3"/>
          <p:cNvSpPr>
            <a:spLocks noGrp="1"/>
          </p:cNvSpPr>
          <p:nvPr>
            <p:ph type="dt" sz="half" idx="2"/>
          </p:nvPr>
        </p:nvSpPr>
        <p:spPr>
          <a:xfrm>
            <a:off x="4973871" y="6481763"/>
            <a:ext cx="2133600" cy="258543"/>
          </a:xfrm>
          <a:prstGeom prst="rect">
            <a:avLst/>
          </a:prstGeom>
        </p:spPr>
        <p:txBody>
          <a:bodyPr/>
          <a:lstStyle>
            <a:lvl1pPr algn="r">
              <a:defRPr sz="900">
                <a:latin typeface="+mn-lt"/>
              </a:defRPr>
            </a:lvl1pPr>
          </a:lstStyle>
          <a:p>
            <a:pPr defTabSz="288000"/>
            <a:r>
              <a:rPr lang="en-US" smtClean="0"/>
              <a:t>27.08.2019</a:t>
            </a:r>
            <a:endParaRPr lang="de-CH" dirty="0"/>
          </a:p>
        </p:txBody>
      </p:sp>
      <p:sp>
        <p:nvSpPr>
          <p:cNvPr id="13" name="Foliennummernplatzhalter 4"/>
          <p:cNvSpPr>
            <a:spLocks noGrp="1"/>
          </p:cNvSpPr>
          <p:nvPr>
            <p:ph type="sldNum" sz="quarter" idx="4"/>
          </p:nvPr>
        </p:nvSpPr>
        <p:spPr>
          <a:xfrm>
            <a:off x="7156689" y="6481763"/>
            <a:ext cx="556054" cy="259144"/>
          </a:xfrm>
          <a:prstGeom prst="rect">
            <a:avLst/>
          </a:prstGeom>
        </p:spPr>
        <p:txBody>
          <a:bodyPr/>
          <a:lstStyle>
            <a:lvl1pPr algn="r">
              <a:defRPr sz="900">
                <a:latin typeface="+mn-lt"/>
              </a:defRPr>
            </a:lvl1pPr>
          </a:lstStyle>
          <a:p>
            <a:fld id="{5DCDDC2F-BB8C-4FA4-9E91-DAC97F4BB211}" type="slidenum">
              <a:rPr lang="de-CH" noProof="0" smtClean="0"/>
              <a:pPr/>
              <a:t>‹Nr.›</a:t>
            </a:fld>
            <a:endParaRPr lang="de-CH" noProof="0" dirty="0"/>
          </a:p>
        </p:txBody>
      </p:sp>
      <p:sp>
        <p:nvSpPr>
          <p:cNvPr id="2" name="Textplatzhalter 1"/>
          <p:cNvSpPr>
            <a:spLocks noGrp="1"/>
          </p:cNvSpPr>
          <p:nvPr>
            <p:ph type="body" idx="1"/>
          </p:nvPr>
        </p:nvSpPr>
        <p:spPr>
          <a:xfrm>
            <a:off x="306034" y="1564104"/>
            <a:ext cx="8536692" cy="47645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Ab fünfte Ebene</a:t>
            </a:r>
          </a:p>
        </p:txBody>
      </p:sp>
      <p:pic>
        <p:nvPicPr>
          <p:cNvPr id="4" name="Grafik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90766" y="6303591"/>
            <a:ext cx="801178" cy="479372"/>
          </a:xfrm>
          <a:prstGeom prst="rect">
            <a:avLst/>
          </a:prstGeom>
        </p:spPr>
      </p:pic>
    </p:spTree>
    <p:extLst>
      <p:ext uri="{BB962C8B-B14F-4D97-AF65-F5344CB8AC3E}">
        <p14:creationId xmlns:p14="http://schemas.microsoft.com/office/powerpoint/2010/main" val="29203592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iming>
    <p:tnLst>
      <p:par>
        <p:cTn id="1" dur="indefinite" restart="never" nodeType="tmRoot"/>
      </p:par>
    </p:tnLst>
  </p:timing>
  <p:hf hdr="0"/>
  <p:txStyles>
    <p:titleStyle>
      <a:lvl1pPr algn="l" defTabSz="288000" rtl="0" eaLnBrk="1" fontAlgn="base" hangingPunct="1">
        <a:spcBef>
          <a:spcPct val="0"/>
        </a:spcBef>
        <a:spcAft>
          <a:spcPct val="0"/>
        </a:spcAft>
        <a:defRPr sz="2400" b="1" i="0" u="none" kern="1200" spc="50">
          <a:solidFill>
            <a:schemeClr val="tx1"/>
          </a:solidFill>
          <a:latin typeface="+mj-lt"/>
          <a:ea typeface="ＭＳ Ｐゴシック" charset="0"/>
          <a:cs typeface="ＭＳ Ｐゴシック" charset="0"/>
        </a:defRPr>
      </a:lvl1pPr>
      <a:lvl2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2pPr>
      <a:lvl3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3pPr>
      <a:lvl4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4pPr>
      <a:lvl5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88000" indent="-288000" algn="l" defTabSz="288000" rtl="0" eaLnBrk="1" fontAlgn="base" hangingPunct="1">
        <a:lnSpc>
          <a:spcPct val="100000"/>
        </a:lnSpc>
        <a:spcBef>
          <a:spcPct val="0"/>
        </a:spcBef>
        <a:spcAft>
          <a:spcPts val="600"/>
        </a:spcAft>
        <a:buSzPct val="80000"/>
        <a:buFont typeface="Wingdings" panose="05000000000000000000" pitchFamily="2" charset="2"/>
        <a:buChar char="v"/>
        <a:defRPr lang="de-DE" sz="2200" b="1" i="0" spc="50" baseline="0" dirty="0" smtClean="0">
          <a:solidFill>
            <a:schemeClr val="tx1"/>
          </a:solidFill>
          <a:latin typeface="+mn-lt"/>
          <a:ea typeface="ＭＳ Ｐゴシック" charset="0"/>
          <a:cs typeface="ＭＳ Ｐゴシック" charset="0"/>
        </a:defRPr>
      </a:lvl1pPr>
      <a:lvl2pPr marL="576000" indent="-288000" algn="l" defTabSz="360000" rtl="0" eaLnBrk="1" fontAlgn="base" hangingPunct="1">
        <a:lnSpc>
          <a:spcPct val="100000"/>
        </a:lnSpc>
        <a:spcBef>
          <a:spcPct val="0"/>
        </a:spcBef>
        <a:spcAft>
          <a:spcPts val="600"/>
        </a:spcAft>
        <a:buSzPct val="80000"/>
        <a:buFont typeface="Wingdings" panose="05000000000000000000" pitchFamily="2" charset="2"/>
        <a:buChar char="Ø"/>
        <a:tabLst>
          <a:tab pos="360000" algn="l"/>
        </a:tabLst>
        <a:defRPr lang="de-DE" sz="2200" b="0" i="0" kern="1200" spc="50" baseline="0" dirty="0" smtClean="0">
          <a:solidFill>
            <a:schemeClr val="tx1"/>
          </a:solidFill>
          <a:latin typeface="+mn-lt"/>
          <a:ea typeface="ＭＳ Ｐゴシック" charset="0"/>
          <a:cs typeface="+mn-cs"/>
        </a:defRPr>
      </a:lvl2pPr>
      <a:lvl3pPr marL="864000" indent="-288000" algn="l" defTabSz="455613" rtl="0" eaLnBrk="1" fontAlgn="base" hangingPunct="1">
        <a:lnSpc>
          <a:spcPct val="100000"/>
        </a:lnSpc>
        <a:spcBef>
          <a:spcPct val="0"/>
        </a:spcBef>
        <a:spcAft>
          <a:spcPts val="600"/>
        </a:spcAft>
        <a:buFont typeface="Arial" panose="020B0604020202020204" pitchFamily="34" charset="0"/>
        <a:buChar char="&gt;"/>
        <a:defRPr lang="de-DE" sz="2200" b="0" i="0" spc="50" dirty="0" smtClean="0">
          <a:solidFill>
            <a:schemeClr val="tx1"/>
          </a:solidFill>
          <a:latin typeface="+mn-lt"/>
          <a:ea typeface="ＭＳ Ｐゴシック" charset="0"/>
          <a:cs typeface="+mn-cs"/>
        </a:defRPr>
      </a:lvl3pPr>
      <a:lvl4pPr marL="864000" indent="0" algn="l" defTabSz="455613" rtl="0" eaLnBrk="1" fontAlgn="base" hangingPunct="1">
        <a:lnSpc>
          <a:spcPct val="100000"/>
        </a:lnSpc>
        <a:spcBef>
          <a:spcPts val="0"/>
        </a:spcBef>
        <a:spcAft>
          <a:spcPts val="600"/>
        </a:spcAft>
        <a:buSzPct val="80000"/>
        <a:buFont typeface="Arial" panose="020B0604020202020204" pitchFamily="34" charset="0"/>
        <a:buNone/>
        <a:defRPr lang="de-DE" sz="1800" b="0" i="0" spc="50" dirty="0" smtClean="0">
          <a:solidFill>
            <a:schemeClr val="tx1"/>
          </a:solidFill>
          <a:latin typeface="+mn-lt"/>
          <a:ea typeface="ＭＳ Ｐゴシック" charset="0"/>
          <a:cs typeface="+mn-cs"/>
        </a:defRPr>
      </a:lvl4pPr>
      <a:lvl5pPr marL="864000" indent="0" algn="l" defTabSz="455613" rtl="0" eaLnBrk="1" fontAlgn="base" hangingPunct="1">
        <a:lnSpc>
          <a:spcPct val="100000"/>
        </a:lnSpc>
        <a:spcBef>
          <a:spcPct val="0"/>
        </a:spcBef>
        <a:spcAft>
          <a:spcPts val="400"/>
        </a:spcAft>
        <a:buSzPct val="80000"/>
        <a:buNone/>
        <a:defRPr sz="1600" b="0" kern="1200" spc="50">
          <a:solidFill>
            <a:schemeClr val="tx1"/>
          </a:solidFill>
          <a:latin typeface="+mn-lt"/>
          <a:ea typeface="ＭＳ Ｐゴシック" charset="0"/>
          <a:cs typeface="+mn-cs"/>
        </a:defRPr>
      </a:lvl5pPr>
      <a:lvl6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6pPr>
      <a:lvl7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7pPr>
      <a:lvl8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8pPr>
      <a:lvl9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9pPr>
    </p:bodyStyle>
    <p:otherStyle>
      <a:defPPr>
        <a:defRPr lang="de-DE"/>
      </a:defPPr>
      <a:lvl1pPr marL="0" algn="l" defTabSz="457126" rtl="0" eaLnBrk="1" latinLnBrk="0" hangingPunct="1">
        <a:defRPr sz="1800" kern="1200">
          <a:solidFill>
            <a:schemeClr val="tx1"/>
          </a:solidFill>
          <a:latin typeface="+mn-lt"/>
          <a:ea typeface="+mn-ea"/>
          <a:cs typeface="+mn-cs"/>
        </a:defRPr>
      </a:lvl1pPr>
      <a:lvl2pPr marL="457126" algn="l" defTabSz="457126" rtl="0" eaLnBrk="1" latinLnBrk="0" hangingPunct="1">
        <a:defRPr sz="1800" kern="1200">
          <a:solidFill>
            <a:schemeClr val="tx1"/>
          </a:solidFill>
          <a:latin typeface="+mn-lt"/>
          <a:ea typeface="+mn-ea"/>
          <a:cs typeface="+mn-cs"/>
        </a:defRPr>
      </a:lvl2pPr>
      <a:lvl3pPr marL="914251" algn="l" defTabSz="457126" rtl="0" eaLnBrk="1" latinLnBrk="0" hangingPunct="1">
        <a:defRPr sz="1800" kern="1200">
          <a:solidFill>
            <a:schemeClr val="tx1"/>
          </a:solidFill>
          <a:latin typeface="+mn-lt"/>
          <a:ea typeface="+mn-ea"/>
          <a:cs typeface="+mn-cs"/>
        </a:defRPr>
      </a:lvl3pPr>
      <a:lvl4pPr marL="1371376" algn="l" defTabSz="457126" rtl="0" eaLnBrk="1" latinLnBrk="0" hangingPunct="1">
        <a:defRPr sz="1800" kern="1200">
          <a:solidFill>
            <a:schemeClr val="tx1"/>
          </a:solidFill>
          <a:latin typeface="+mn-lt"/>
          <a:ea typeface="+mn-ea"/>
          <a:cs typeface="+mn-cs"/>
        </a:defRPr>
      </a:lvl4pPr>
      <a:lvl5pPr marL="1828502" algn="l" defTabSz="457126" rtl="0" eaLnBrk="1" latinLnBrk="0" hangingPunct="1">
        <a:defRPr sz="1800" kern="1200">
          <a:solidFill>
            <a:schemeClr val="tx1"/>
          </a:solidFill>
          <a:latin typeface="+mn-lt"/>
          <a:ea typeface="+mn-ea"/>
          <a:cs typeface="+mn-cs"/>
        </a:defRPr>
      </a:lvl5pPr>
      <a:lvl6pPr marL="2285628" algn="l" defTabSz="457126" rtl="0" eaLnBrk="1" latinLnBrk="0" hangingPunct="1">
        <a:defRPr sz="1800" kern="1200">
          <a:solidFill>
            <a:schemeClr val="tx1"/>
          </a:solidFill>
          <a:latin typeface="+mn-lt"/>
          <a:ea typeface="+mn-ea"/>
          <a:cs typeface="+mn-cs"/>
        </a:defRPr>
      </a:lvl6pPr>
      <a:lvl7pPr marL="2742753" algn="l" defTabSz="457126" rtl="0" eaLnBrk="1" latinLnBrk="0" hangingPunct="1">
        <a:defRPr sz="1800" kern="1200">
          <a:solidFill>
            <a:schemeClr val="tx1"/>
          </a:solidFill>
          <a:latin typeface="+mn-lt"/>
          <a:ea typeface="+mn-ea"/>
          <a:cs typeface="+mn-cs"/>
        </a:defRPr>
      </a:lvl7pPr>
      <a:lvl8pPr marL="3199879" algn="l" defTabSz="457126" rtl="0" eaLnBrk="1" latinLnBrk="0" hangingPunct="1">
        <a:defRPr sz="1800" kern="1200">
          <a:solidFill>
            <a:schemeClr val="tx1"/>
          </a:solidFill>
          <a:latin typeface="+mn-lt"/>
          <a:ea typeface="+mn-ea"/>
          <a:cs typeface="+mn-cs"/>
        </a:defRPr>
      </a:lvl8pPr>
      <a:lvl9pPr marL="3657004" algn="l" defTabSz="457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rin.boelsterli@phlu.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mailto:maja.brueckmann@uol.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t.ly/2U0NpOO"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it.ly/2U0NpOO"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bit.ly/2U0NpOO"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bit.ly/2U0NpOO"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klettbib.livebook.de/978-3-12-310602-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na-tech.ch/_file/191/einblick-themenbuch-1-2.pdf"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a:xfrm>
            <a:off x="365485" y="2541988"/>
            <a:ext cx="7019695" cy="1143000"/>
          </a:xfrm>
          <a:prstGeom prst="rect">
            <a:avLst/>
          </a:prstGeom>
        </p:spPr>
        <p:txBody>
          <a:bodyPr vert="horz" lIns="91440" tIns="45720" rIns="91440" bIns="45720" rtlCol="0" anchor="ctr">
            <a:noAutofit/>
          </a:bodyPr>
          <a:lstStyle>
            <a:lvl1pPr algn="l" defTabSz="288000" rtl="0" eaLnBrk="1" fontAlgn="base" hangingPunct="1">
              <a:spcBef>
                <a:spcPct val="0"/>
              </a:spcBef>
              <a:spcAft>
                <a:spcPct val="0"/>
              </a:spcAft>
              <a:defRPr sz="3000" b="1" i="0" u="none" kern="1200" spc="50">
                <a:solidFill>
                  <a:schemeClr val="tx1"/>
                </a:solidFill>
                <a:latin typeface="+mj-lt"/>
                <a:ea typeface="ＭＳ Ｐゴシック" charset="0"/>
                <a:cs typeface="ＭＳ Ｐゴシック" charset="0"/>
              </a:defRPr>
            </a:lvl1pPr>
            <a:lvl2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2pPr>
            <a:lvl3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3pPr>
            <a:lvl4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4pPr>
            <a:lvl5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cap="small" dirty="0"/>
              <a:t>Might Textbooks Minimise the Missing Link between Theory and Practice in Teacher Training?</a:t>
            </a:r>
            <a:endParaRPr lang="de-CH" cap="small" dirty="0"/>
          </a:p>
        </p:txBody>
      </p:sp>
      <p:sp>
        <p:nvSpPr>
          <p:cNvPr id="7" name="Untertitel 2">
            <a:extLst>
              <a:ext uri="{FF2B5EF4-FFF2-40B4-BE49-F238E27FC236}">
                <a16:creationId xmlns:a16="http://schemas.microsoft.com/office/drawing/2014/main" id="{5592DB72-60F6-452A-B4AB-C1E97B8E1984}"/>
              </a:ext>
            </a:extLst>
          </p:cNvPr>
          <p:cNvSpPr txBox="1">
            <a:spLocks/>
          </p:cNvSpPr>
          <p:nvPr/>
        </p:nvSpPr>
        <p:spPr>
          <a:xfrm>
            <a:off x="365485" y="4977169"/>
            <a:ext cx="7534516" cy="1271417"/>
          </a:xfrm>
          <a:prstGeom prst="rect">
            <a:avLst/>
          </a:prstGeom>
        </p:spPr>
        <p:txBody>
          <a:bodyPr vert="horz" lIns="91440" tIns="45720" rIns="91440" bIns="45720" rtlCol="0">
            <a:noAutofit/>
          </a:bodyPr>
          <a:lstStyle>
            <a:lvl1pPr marL="288000" indent="-288000" algn="l" defTabSz="288000" rtl="0" eaLnBrk="1" fontAlgn="base" hangingPunct="1">
              <a:lnSpc>
                <a:spcPct val="100000"/>
              </a:lnSpc>
              <a:spcBef>
                <a:spcPct val="0"/>
              </a:spcBef>
              <a:spcAft>
                <a:spcPts val="600"/>
              </a:spcAft>
              <a:buSzPct val="80000"/>
              <a:buFont typeface="Wingdings 3" panose="05040102010807070707" pitchFamily="18" charset="2"/>
              <a:buChar char="u"/>
              <a:defRPr lang="de-DE" sz="2200" b="1" i="0" spc="50" baseline="0" dirty="0" smtClean="0">
                <a:solidFill>
                  <a:schemeClr val="tx1"/>
                </a:solidFill>
                <a:latin typeface="+mn-lt"/>
                <a:ea typeface="ＭＳ Ｐゴシック" charset="0"/>
                <a:cs typeface="ＭＳ Ｐゴシック" charset="0"/>
              </a:defRPr>
            </a:lvl1pPr>
            <a:lvl2pPr marL="576000" indent="-288000" algn="l" defTabSz="360000" rtl="0" eaLnBrk="1" fontAlgn="base" hangingPunct="1">
              <a:lnSpc>
                <a:spcPct val="100000"/>
              </a:lnSpc>
              <a:spcBef>
                <a:spcPct val="0"/>
              </a:spcBef>
              <a:spcAft>
                <a:spcPts val="600"/>
              </a:spcAft>
              <a:buSzPct val="80000"/>
              <a:buFont typeface="Wingdings 3" panose="05040102010807070707" pitchFamily="18" charset="2"/>
              <a:buChar char="w"/>
              <a:tabLst>
                <a:tab pos="360000" algn="l"/>
              </a:tabLst>
              <a:defRPr lang="de-DE" sz="2200" b="1" i="0" kern="1200" spc="50" baseline="0" dirty="0" smtClean="0">
                <a:solidFill>
                  <a:schemeClr val="tx1"/>
                </a:solidFill>
                <a:latin typeface="+mn-lt"/>
                <a:ea typeface="ＭＳ Ｐゴシック" charset="0"/>
                <a:cs typeface="+mn-cs"/>
              </a:defRPr>
            </a:lvl2pPr>
            <a:lvl3pPr marL="864000" indent="-288000" algn="l" defTabSz="455613" rtl="0" eaLnBrk="1" fontAlgn="base" hangingPunct="1">
              <a:lnSpc>
                <a:spcPct val="100000"/>
              </a:lnSpc>
              <a:spcBef>
                <a:spcPct val="0"/>
              </a:spcBef>
              <a:spcAft>
                <a:spcPts val="600"/>
              </a:spcAft>
              <a:buFont typeface="Arial" panose="020B0604020202020204" pitchFamily="34" charset="0"/>
              <a:buChar char="&gt;"/>
              <a:defRPr lang="de-DE" sz="2200" b="1" i="0" spc="50" dirty="0" smtClean="0">
                <a:solidFill>
                  <a:schemeClr val="tx1"/>
                </a:solidFill>
                <a:latin typeface="+mn-lt"/>
                <a:ea typeface="ＭＳ Ｐゴシック" charset="0"/>
                <a:cs typeface="+mn-cs"/>
              </a:defRPr>
            </a:lvl3pPr>
            <a:lvl4pPr marL="864000" indent="0" algn="l" defTabSz="455613" rtl="0" eaLnBrk="1" fontAlgn="base" hangingPunct="1">
              <a:lnSpc>
                <a:spcPct val="100000"/>
              </a:lnSpc>
              <a:spcBef>
                <a:spcPts val="0"/>
              </a:spcBef>
              <a:spcAft>
                <a:spcPts val="600"/>
              </a:spcAft>
              <a:buSzPct val="80000"/>
              <a:buFont typeface="Arial" panose="020B0604020202020204" pitchFamily="34" charset="0"/>
              <a:buNone/>
              <a:defRPr lang="de-DE" sz="1800" b="1" i="0" spc="50" dirty="0" smtClean="0">
                <a:solidFill>
                  <a:schemeClr val="tx1"/>
                </a:solidFill>
                <a:latin typeface="+mn-lt"/>
                <a:ea typeface="ＭＳ Ｐゴシック" charset="0"/>
                <a:cs typeface="+mn-cs"/>
              </a:defRPr>
            </a:lvl4pPr>
            <a:lvl5pPr marL="864000" indent="0" algn="l" defTabSz="455613" rtl="0" eaLnBrk="1" fontAlgn="base" hangingPunct="1">
              <a:lnSpc>
                <a:spcPct val="100000"/>
              </a:lnSpc>
              <a:spcBef>
                <a:spcPct val="0"/>
              </a:spcBef>
              <a:spcAft>
                <a:spcPts val="400"/>
              </a:spcAft>
              <a:buSzPct val="80000"/>
              <a:buNone/>
              <a:defRPr sz="1600" kern="1200" spc="50">
                <a:solidFill>
                  <a:schemeClr val="tx1"/>
                </a:solidFill>
                <a:latin typeface="+mn-lt"/>
                <a:ea typeface="ＭＳ Ｐゴシック" charset="0"/>
                <a:cs typeface="+mn-cs"/>
              </a:defRPr>
            </a:lvl5pPr>
            <a:lvl6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6pPr>
            <a:lvl7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7pPr>
            <a:lvl8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8pPr>
            <a:lvl9pPr marL="864000" indent="0" algn="l" defTabSz="457126" rtl="0" eaLnBrk="1" latinLnBrk="0" hangingPunct="1">
              <a:spcBef>
                <a:spcPts val="0"/>
              </a:spcBef>
              <a:spcAft>
                <a:spcPts val="600"/>
              </a:spcAft>
              <a:buFont typeface="Arial"/>
              <a:buNone/>
              <a:defRPr lang="de-DE" sz="1600" kern="1200" spc="50" dirty="0" smtClean="0">
                <a:solidFill>
                  <a:schemeClr val="tx1"/>
                </a:solidFill>
                <a:latin typeface="+mn-lt"/>
                <a:ea typeface="ＭＳ Ｐゴシック" charset="0"/>
                <a:cs typeface="+mn-cs"/>
              </a:defRPr>
            </a:lvl9pPr>
          </a:lstStyle>
          <a:p>
            <a:pPr marL="0" indent="0">
              <a:buFont typeface="Wingdings 3" panose="05040102010807070707" pitchFamily="18" charset="2"/>
              <a:buNone/>
            </a:pPr>
            <a:r>
              <a:rPr lang="de-CH" sz="1400" kern="0" dirty="0"/>
              <a:t>Prof. Dr. Katrin Bölsterli Bardy, PH Luzern, </a:t>
            </a:r>
            <a:r>
              <a:rPr lang="de-CH" sz="1400" kern="0" dirty="0" err="1" smtClean="0"/>
              <a:t>Switzerland</a:t>
            </a:r>
            <a:r>
              <a:rPr lang="de-CH" sz="1400" kern="0" dirty="0" smtClean="0"/>
              <a:t> </a:t>
            </a:r>
          </a:p>
          <a:p>
            <a:pPr marL="0" indent="0">
              <a:buFont typeface="Wingdings 3" panose="05040102010807070707" pitchFamily="18" charset="2"/>
              <a:buNone/>
            </a:pPr>
            <a:r>
              <a:rPr lang="de-CH" sz="1400" u="sng" kern="0" dirty="0" smtClean="0">
                <a:hlinkClick r:id="rId3">
                  <a:extLst>
                    <a:ext uri="{A12FA001-AC4F-418D-AE19-62706E023703}">
                      <ahyp:hlinkClr xmlns="" xmlns:ahyp="http://schemas.microsoft.com/office/drawing/2018/hyperlinkcolor" val="tx"/>
                    </a:ext>
                  </a:extLst>
                </a:hlinkClick>
              </a:rPr>
              <a:t>katrin.boelsterli@phlu.ch</a:t>
            </a:r>
            <a:endParaRPr lang="de-CH" sz="1400" u="sng" kern="0" dirty="0"/>
          </a:p>
          <a:p>
            <a:pPr marL="0" indent="0">
              <a:buNone/>
            </a:pPr>
            <a:r>
              <a:rPr lang="de-CH" sz="1400" kern="0" dirty="0"/>
              <a:t>Prof. Dr. Maja Brückmann, Carl von Ossietzky </a:t>
            </a:r>
            <a:r>
              <a:rPr lang="de-CH" sz="1400" kern="0" dirty="0" smtClean="0"/>
              <a:t>University Oldenburg</a:t>
            </a:r>
            <a:r>
              <a:rPr lang="de-CH" sz="1400" kern="0" dirty="0"/>
              <a:t>, </a:t>
            </a:r>
            <a:r>
              <a:rPr lang="de-CH" sz="1400" kern="0" dirty="0" smtClean="0"/>
              <a:t>Germany </a:t>
            </a:r>
            <a:r>
              <a:rPr lang="de-CH" sz="1400" u="sng" kern="0" dirty="0" smtClean="0">
                <a:hlinkClick r:id="rId4">
                  <a:extLst>
                    <a:ext uri="{A12FA001-AC4F-418D-AE19-62706E023703}">
                      <ahyp:hlinkClr xmlns="" xmlns:ahyp="http://schemas.microsoft.com/office/drawing/2018/hyperlinkcolor" val="tx"/>
                    </a:ext>
                  </a:extLst>
                </a:hlinkClick>
              </a:rPr>
              <a:t>maja.brueckmann@uol.de</a:t>
            </a:r>
            <a:endParaRPr lang="de-CH" sz="1400" u="sng" kern="0" dirty="0"/>
          </a:p>
          <a:p>
            <a:pPr marL="0" indent="0">
              <a:buFont typeface="Wingdings 3" panose="05040102010807070707" pitchFamily="18" charset="2"/>
              <a:buNone/>
            </a:pPr>
            <a:endParaRPr lang="de-CH" sz="1400" b="0" kern="0" dirty="0"/>
          </a:p>
        </p:txBody>
      </p:sp>
      <p:pic>
        <p:nvPicPr>
          <p:cNvPr id="9" name="Picture 2">
            <a:extLst>
              <a:ext uri="{FF2B5EF4-FFF2-40B4-BE49-F238E27FC236}">
                <a16:creationId xmlns:a16="http://schemas.microsoft.com/office/drawing/2014/main" id="{987051D7-1928-4186-BE28-25FC081D9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r="4355"/>
          <a:stretch>
            <a:fillRect/>
          </a:stretch>
        </p:blipFill>
        <p:spPr bwMode="auto">
          <a:xfrm>
            <a:off x="6993259" y="1484314"/>
            <a:ext cx="2115816" cy="412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a:extLst>
              <a:ext uri="{FF2B5EF4-FFF2-40B4-BE49-F238E27FC236}">
                <a16:creationId xmlns:a16="http://schemas.microsoft.com/office/drawing/2014/main" id="{76DC4473-DCE4-4F1B-A6AC-EF453D859E4E}"/>
              </a:ext>
            </a:extLst>
          </p:cNvPr>
          <p:cNvPicPr>
            <a:picLocks noChangeAspect="1"/>
          </p:cNvPicPr>
          <p:nvPr/>
        </p:nvPicPr>
        <p:blipFill>
          <a:blip r:embed="rId6"/>
          <a:stretch>
            <a:fillRect/>
          </a:stretch>
        </p:blipFill>
        <p:spPr>
          <a:xfrm>
            <a:off x="306729" y="209858"/>
            <a:ext cx="3100705" cy="959305"/>
          </a:xfrm>
          <a:prstGeom prst="rect">
            <a:avLst/>
          </a:prstGeom>
        </p:spPr>
      </p:pic>
    </p:spTree>
    <p:extLst>
      <p:ext uri="{BB962C8B-B14F-4D97-AF65-F5344CB8AC3E}">
        <p14:creationId xmlns:p14="http://schemas.microsoft.com/office/powerpoint/2010/main" val="377466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Research Questions</a:t>
            </a:r>
            <a:endParaRPr lang="en-GB" noProof="0" dirty="0"/>
          </a:p>
        </p:txBody>
      </p:sp>
      <p:sp>
        <p:nvSpPr>
          <p:cNvPr id="3" name="Textplatzhalter 2"/>
          <p:cNvSpPr>
            <a:spLocks noGrp="1"/>
          </p:cNvSpPr>
          <p:nvPr>
            <p:ph type="body" sz="quarter" idx="13"/>
          </p:nvPr>
        </p:nvSpPr>
        <p:spPr>
          <a:xfrm>
            <a:off x="306035" y="1498600"/>
            <a:ext cx="8534753" cy="4603620"/>
          </a:xfrm>
        </p:spPr>
        <p:txBody>
          <a:bodyPr>
            <a:noAutofit/>
          </a:bodyPr>
          <a:lstStyle/>
          <a:p>
            <a:pPr marL="457200" indent="-457200">
              <a:buFont typeface="+mj-lt"/>
              <a:buAutoNum type="arabicPeriod"/>
            </a:pPr>
            <a:r>
              <a:rPr lang="en-GB" noProof="0" dirty="0" smtClean="0"/>
              <a:t>What are the differences between primary and secondary school teachers and teacher trainers regarding quality standards for competence-oriented textbooks?</a:t>
            </a:r>
          </a:p>
          <a:p>
            <a:pPr marL="457200" indent="-457200">
              <a:buFont typeface="+mj-lt"/>
              <a:buAutoNum type="arabicPeriod"/>
            </a:pPr>
            <a:endParaRPr lang="en-GB" dirty="0"/>
          </a:p>
          <a:p>
            <a:pPr marL="457200" indent="-457200">
              <a:buFont typeface="+mj-lt"/>
              <a:buAutoNum type="arabicPeriod"/>
            </a:pPr>
            <a:r>
              <a:rPr lang="en-GB" noProof="0" dirty="0" smtClean="0"/>
              <a:t>How can a textbook analysis be made to focus on relevant subject-related issues (e.g. experiments and hands-on activities, tasks or texts etc.) to support the development of teacher students PCK?</a:t>
            </a:r>
          </a:p>
          <a:p>
            <a:pPr marL="0" indent="0">
              <a:buNone/>
            </a:pPr>
            <a:endParaRPr lang="en-GB" sz="1000" b="0" noProof="0" dirty="0" smtClean="0"/>
          </a:p>
        </p:txBody>
      </p:sp>
      <p:sp>
        <p:nvSpPr>
          <p:cNvPr id="10" name="Fußzeilenplatzhalter 9"/>
          <p:cNvSpPr>
            <a:spLocks noGrp="1"/>
          </p:cNvSpPr>
          <p:nvPr>
            <p:ph type="ftr" sz="quarter" idx="10"/>
          </p:nvPr>
        </p:nvSpPr>
        <p:spPr/>
        <p:txBody>
          <a:bodyPr/>
          <a:lstStyle/>
          <a:p>
            <a:pPr defTabSz="288000"/>
            <a:r>
              <a:rPr lang="de-CH" smtClean="0"/>
              <a:t>Katrin Bölsterli &amp; Maja Brückmann </a:t>
            </a:r>
            <a:endParaRPr lang="de-CH" dirty="0"/>
          </a:p>
        </p:txBody>
      </p:sp>
      <p:sp>
        <p:nvSpPr>
          <p:cNvPr id="11" name="Datumsplatzhalter 10"/>
          <p:cNvSpPr>
            <a:spLocks noGrp="1"/>
          </p:cNvSpPr>
          <p:nvPr>
            <p:ph type="dt" sz="half" idx="11"/>
          </p:nvPr>
        </p:nvSpPr>
        <p:spPr/>
        <p:txBody>
          <a:bodyPr/>
          <a:lstStyle/>
          <a:p>
            <a:r>
              <a:rPr lang="en-US" smtClean="0"/>
              <a:t>27.08.2019</a:t>
            </a:r>
            <a:endParaRPr lang="de-CH" dirty="0"/>
          </a:p>
        </p:txBody>
      </p:sp>
      <p:sp>
        <p:nvSpPr>
          <p:cNvPr id="12" name="Foliennummernplatzhalter 11"/>
          <p:cNvSpPr>
            <a:spLocks noGrp="1"/>
          </p:cNvSpPr>
          <p:nvPr>
            <p:ph type="sldNum" sz="quarter" idx="12"/>
          </p:nvPr>
        </p:nvSpPr>
        <p:spPr/>
        <p:txBody>
          <a:bodyPr/>
          <a:lstStyle/>
          <a:p>
            <a:fld id="{5DCDDC2F-BB8C-4FA4-9E91-DAC97F4BB211}" type="slidenum">
              <a:rPr lang="de-CH" noProof="0" smtClean="0"/>
              <a:pPr/>
              <a:t>10</a:t>
            </a:fld>
            <a:endParaRPr lang="de-CH" noProof="0" dirty="0"/>
          </a:p>
        </p:txBody>
      </p:sp>
      <p:sp>
        <p:nvSpPr>
          <p:cNvPr id="4" name="Textfeld 3"/>
          <p:cNvSpPr txBox="1"/>
          <p:nvPr/>
        </p:nvSpPr>
        <p:spPr>
          <a:xfrm>
            <a:off x="218950" y="5225143"/>
            <a:ext cx="8550628" cy="830997"/>
          </a:xfrm>
          <a:prstGeom prst="rect">
            <a:avLst/>
          </a:prstGeom>
          <a:solidFill>
            <a:srgbClr val="00B050"/>
          </a:solidFill>
        </p:spPr>
        <p:txBody>
          <a:bodyPr wrap="square" rtlCol="0">
            <a:spAutoFit/>
          </a:bodyPr>
          <a:lstStyle/>
          <a:p>
            <a:pPr lvl="1"/>
            <a:r>
              <a:rPr lang="en-GB" sz="24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GB" sz="2400" dirty="0" smtClean="0">
                <a:solidFill>
                  <a:schemeClr val="bg1"/>
                </a:solidFill>
                <a:latin typeface="Arial" panose="020B0604020202020204" pitchFamily="34" charset="0"/>
                <a:cs typeface="Arial" panose="020B0604020202020204" pitchFamily="34" charset="0"/>
              </a:rPr>
              <a:t>Checklist </a:t>
            </a:r>
            <a:r>
              <a:rPr lang="en-GB" sz="2400" dirty="0">
                <a:solidFill>
                  <a:schemeClr val="bg1"/>
                </a:solidFill>
                <a:latin typeface="Arial" panose="020B0604020202020204" pitchFamily="34" charset="0"/>
                <a:cs typeface="Arial" panose="020B0604020202020204" pitchFamily="34" charset="0"/>
              </a:rPr>
              <a:t>for Competence-oriented Textbooks (COTEX</a:t>
            </a:r>
            <a:r>
              <a:rPr lang="en-GB" sz="2400" dirty="0" smtClean="0">
                <a:solidFill>
                  <a:schemeClr val="bg1"/>
                </a:solidFill>
                <a:latin typeface="Arial" panose="020B0604020202020204" pitchFamily="34" charset="0"/>
                <a:cs typeface="Arial" panose="020B0604020202020204" pitchFamily="34" charset="0"/>
              </a:rPr>
              <a:t>) as a tool to promote “textbook” PCK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885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7211" y="194151"/>
            <a:ext cx="8686667" cy="1340562"/>
          </a:xfrm>
          <a:solidFill>
            <a:schemeClr val="bg1"/>
          </a:solidFill>
        </p:spPr>
        <p:txBody>
          <a:bodyPr>
            <a:noAutofit/>
          </a:bodyPr>
          <a:lstStyle/>
          <a:p>
            <a:pPr eaLnBrk="1" hangingPunct="1"/>
            <a:r>
              <a:rPr lang="en-GB" sz="4400" cap="small" noProof="0" dirty="0"/>
              <a:t>Research Design &amp; Methods</a:t>
            </a:r>
          </a:p>
        </p:txBody>
      </p:sp>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723"/>
          <a:stretch/>
        </p:blipFill>
        <p:spPr bwMode="auto">
          <a:xfrm>
            <a:off x="2896073" y="2321737"/>
            <a:ext cx="3231593" cy="382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ußzeilenplatzhalter 4"/>
          <p:cNvSpPr>
            <a:spLocks noGrp="1"/>
          </p:cNvSpPr>
          <p:nvPr>
            <p:ph type="ftr" sz="quarter" idx="10"/>
          </p:nvPr>
        </p:nvSpPr>
        <p:spPr/>
        <p:txBody>
          <a:bodyPr/>
          <a:lstStyle/>
          <a:p>
            <a:pPr defTabSz="288000"/>
            <a:r>
              <a:rPr lang="de-CH" smtClean="0"/>
              <a:t>Katrin Bölsterli &amp; Maja Brückmann </a:t>
            </a:r>
            <a:endParaRPr lang="de-CH" dirty="0"/>
          </a:p>
        </p:txBody>
      </p:sp>
      <p:sp>
        <p:nvSpPr>
          <p:cNvPr id="6" name="Datumsplatzhalter 5"/>
          <p:cNvSpPr>
            <a:spLocks noGrp="1"/>
          </p:cNvSpPr>
          <p:nvPr>
            <p:ph type="dt" sz="half" idx="11"/>
          </p:nvPr>
        </p:nvSpPr>
        <p:spPr/>
        <p:txBody>
          <a:bodyPr/>
          <a:lstStyle/>
          <a:p>
            <a:r>
              <a:rPr lang="en-US" smtClean="0"/>
              <a:t>27.08.2019</a:t>
            </a:r>
            <a:endParaRPr lang="de-CH" dirty="0"/>
          </a:p>
        </p:txBody>
      </p:sp>
      <p:sp>
        <p:nvSpPr>
          <p:cNvPr id="7" name="Foliennummernplatzhalter 6"/>
          <p:cNvSpPr>
            <a:spLocks noGrp="1"/>
          </p:cNvSpPr>
          <p:nvPr>
            <p:ph type="sldNum" sz="quarter" idx="12"/>
          </p:nvPr>
        </p:nvSpPr>
        <p:spPr/>
        <p:txBody>
          <a:bodyPr/>
          <a:lstStyle/>
          <a:p>
            <a:fld id="{5DCDDC2F-BB8C-4FA4-9E91-DAC97F4BB211}" type="slidenum">
              <a:rPr lang="de-CH" noProof="0" smtClean="0"/>
              <a:pPr/>
              <a:t>11</a:t>
            </a:fld>
            <a:endParaRPr lang="de-CH" noProof="0" dirty="0"/>
          </a:p>
        </p:txBody>
      </p:sp>
    </p:spTree>
    <p:extLst>
      <p:ext uri="{BB962C8B-B14F-4D97-AF65-F5344CB8AC3E}">
        <p14:creationId xmlns:p14="http://schemas.microsoft.com/office/powerpoint/2010/main" val="3825024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07BC4-5D78-49E7-BE9B-2B46E1B2EE33}"/>
              </a:ext>
            </a:extLst>
          </p:cNvPr>
          <p:cNvSpPr>
            <a:spLocks noGrp="1"/>
          </p:cNvSpPr>
          <p:nvPr>
            <p:ph type="title"/>
          </p:nvPr>
        </p:nvSpPr>
        <p:spPr/>
        <p:txBody>
          <a:bodyPr>
            <a:normAutofit/>
          </a:bodyPr>
          <a:lstStyle/>
          <a:p>
            <a:r>
              <a:rPr lang="en-GB" dirty="0"/>
              <a:t>Methodological approach</a:t>
            </a:r>
            <a:endParaRPr lang="en-GB" noProof="0" dirty="0"/>
          </a:p>
        </p:txBody>
      </p:sp>
      <p:sp>
        <p:nvSpPr>
          <p:cNvPr id="8" name="Fußzeilenplatzhalter 7"/>
          <p:cNvSpPr>
            <a:spLocks noGrp="1"/>
          </p:cNvSpPr>
          <p:nvPr>
            <p:ph type="ftr" sz="quarter" idx="10"/>
          </p:nvPr>
        </p:nvSpPr>
        <p:spPr/>
        <p:txBody>
          <a:bodyPr/>
          <a:lstStyle/>
          <a:p>
            <a:pPr defTabSz="288000"/>
            <a:r>
              <a:rPr lang="de-CH" smtClean="0"/>
              <a:t>Katrin Bölsterli &amp; Maja Brückmann </a:t>
            </a:r>
            <a:endParaRPr lang="de-CH" dirty="0"/>
          </a:p>
        </p:txBody>
      </p:sp>
      <p:sp>
        <p:nvSpPr>
          <p:cNvPr id="9" name="Datumsplatzhalter 8"/>
          <p:cNvSpPr>
            <a:spLocks noGrp="1"/>
          </p:cNvSpPr>
          <p:nvPr>
            <p:ph type="dt" sz="half" idx="11"/>
          </p:nvPr>
        </p:nvSpPr>
        <p:spPr/>
        <p:txBody>
          <a:bodyPr/>
          <a:lstStyle/>
          <a:p>
            <a:r>
              <a:rPr lang="en-US" smtClean="0"/>
              <a:t>27.08.2019</a:t>
            </a:r>
            <a:endParaRPr lang="de-CH" dirty="0"/>
          </a:p>
        </p:txBody>
      </p:sp>
      <p:sp>
        <p:nvSpPr>
          <p:cNvPr id="10" name="Foliennummernplatzhalter 9"/>
          <p:cNvSpPr>
            <a:spLocks noGrp="1"/>
          </p:cNvSpPr>
          <p:nvPr>
            <p:ph type="sldNum" sz="quarter" idx="12"/>
          </p:nvPr>
        </p:nvSpPr>
        <p:spPr/>
        <p:txBody>
          <a:bodyPr/>
          <a:lstStyle/>
          <a:p>
            <a:fld id="{5DCDDC2F-BB8C-4FA4-9E91-DAC97F4BB211}" type="slidenum">
              <a:rPr lang="de-CH" noProof="0" smtClean="0"/>
              <a:pPr/>
              <a:t>12</a:t>
            </a:fld>
            <a:endParaRPr lang="de-CH" noProof="0" dirty="0"/>
          </a:p>
        </p:txBody>
      </p:sp>
      <p:sp>
        <p:nvSpPr>
          <p:cNvPr id="6" name="Textplatzhalter 5">
            <a:extLst>
              <a:ext uri="{FF2B5EF4-FFF2-40B4-BE49-F238E27FC236}">
                <a16:creationId xmlns:a16="http://schemas.microsoft.com/office/drawing/2014/main" id="{6C5A837A-24C8-4B5B-9EEA-2E0A91596F37}"/>
              </a:ext>
            </a:extLst>
          </p:cNvPr>
          <p:cNvSpPr>
            <a:spLocks noGrp="1"/>
          </p:cNvSpPr>
          <p:nvPr>
            <p:ph type="body" sz="quarter" idx="13"/>
          </p:nvPr>
        </p:nvSpPr>
        <p:spPr/>
        <p:txBody>
          <a:bodyPr>
            <a:noAutofit/>
          </a:bodyPr>
          <a:lstStyle/>
          <a:p>
            <a:pPr marL="0" indent="0">
              <a:buNone/>
            </a:pPr>
            <a:r>
              <a:rPr lang="en-GB" sz="1800" dirty="0" smtClean="0"/>
              <a:t>Study 1</a:t>
            </a:r>
            <a:r>
              <a:rPr lang="en-GB" sz="1800" noProof="0" dirty="0" smtClean="0"/>
              <a:t>: Criteria of textbooks </a:t>
            </a:r>
          </a:p>
          <a:p>
            <a:pPr lvl="1"/>
            <a:r>
              <a:rPr lang="en-GB" sz="1600" dirty="0" smtClean="0"/>
              <a:t>Sequential Mixed-Method-Design</a:t>
            </a:r>
            <a:r>
              <a:rPr lang="en-GB" sz="1600" baseline="30000" dirty="0" smtClean="0"/>
              <a:t>1,2</a:t>
            </a:r>
            <a:endParaRPr lang="en-GB" sz="1600" dirty="0"/>
          </a:p>
          <a:p>
            <a:pPr lvl="1"/>
            <a:r>
              <a:rPr lang="en-GB" sz="1600" b="0" noProof="0" dirty="0" smtClean="0"/>
              <a:t>Part 1: Questionnaire (open answer format; </a:t>
            </a:r>
            <a:r>
              <a:rPr lang="en-GB" sz="1600" b="0" i="1" noProof="0" dirty="0" smtClean="0"/>
              <a:t>N</a:t>
            </a:r>
            <a:r>
              <a:rPr lang="en-GB" sz="1600" b="0" noProof="0" dirty="0" smtClean="0"/>
              <a:t>=40) and validation – item development of an closed answer format </a:t>
            </a:r>
          </a:p>
          <a:p>
            <a:pPr lvl="1"/>
            <a:r>
              <a:rPr lang="en-GB" sz="1600" dirty="0"/>
              <a:t>Part 2: Weighting of </a:t>
            </a:r>
            <a:r>
              <a:rPr lang="en-GB" sz="1600" dirty="0" smtClean="0"/>
              <a:t>textbook aspects (closed format)</a:t>
            </a:r>
          </a:p>
          <a:p>
            <a:pPr lvl="1"/>
            <a:r>
              <a:rPr lang="en-GB" sz="1600" b="0" noProof="0" dirty="0" smtClean="0"/>
              <a:t>Sample: Science Teacher trainer /Academic professionals (</a:t>
            </a:r>
            <a:r>
              <a:rPr lang="en-GB" sz="1600" b="0" i="1" noProof="0" dirty="0" smtClean="0"/>
              <a:t>N</a:t>
            </a:r>
            <a:r>
              <a:rPr lang="en-GB" sz="1600" b="0" noProof="0" dirty="0" smtClean="0"/>
              <a:t>= 44) and fully trained teachers (year 5 – 9; </a:t>
            </a:r>
            <a:r>
              <a:rPr lang="en-GB" sz="1600" b="0" i="1" noProof="0" dirty="0" smtClean="0"/>
              <a:t>N</a:t>
            </a:r>
            <a:r>
              <a:rPr lang="en-GB" sz="1600" b="0" noProof="0" dirty="0" smtClean="0"/>
              <a:t>=349).</a:t>
            </a:r>
            <a:r>
              <a:rPr lang="en-GB" sz="1600" b="0" baseline="30000" noProof="0" dirty="0" smtClean="0"/>
              <a:t>3,4</a:t>
            </a:r>
          </a:p>
          <a:p>
            <a:pPr lvl="1"/>
            <a:endParaRPr lang="en-GB" sz="1600" baseline="30000" dirty="0"/>
          </a:p>
          <a:p>
            <a:pPr lvl="1"/>
            <a:endParaRPr lang="en-GB" sz="1600" noProof="0" dirty="0" smtClean="0"/>
          </a:p>
          <a:p>
            <a:pPr marL="0" indent="0">
              <a:buNone/>
            </a:pPr>
            <a:r>
              <a:rPr lang="en-GB" sz="1700" i="1" dirty="0" smtClean="0"/>
              <a:t>Study </a:t>
            </a:r>
            <a:r>
              <a:rPr lang="en-GB" sz="1700" i="1" dirty="0"/>
              <a:t>2</a:t>
            </a:r>
            <a:r>
              <a:rPr lang="en-GB" sz="1700" i="1" dirty="0" smtClean="0"/>
              <a:t>: </a:t>
            </a:r>
            <a:r>
              <a:rPr lang="en-GB" sz="1800" i="1" dirty="0"/>
              <a:t>Checklist for Competence-oriented Textbooks (COTEX) </a:t>
            </a:r>
          </a:p>
          <a:p>
            <a:pPr lvl="1"/>
            <a:r>
              <a:rPr lang="en-GB" sz="1600" i="1" dirty="0" smtClean="0"/>
              <a:t>Teacher students perception and interpretation of CORTEX to develop their PCK</a:t>
            </a:r>
          </a:p>
          <a:p>
            <a:pPr lvl="1"/>
            <a:r>
              <a:rPr lang="en-GB" sz="1600" i="1" dirty="0" smtClean="0"/>
              <a:t>Coding of Science textbooks with COTEX</a:t>
            </a:r>
          </a:p>
          <a:p>
            <a:pPr lvl="1"/>
            <a:r>
              <a:rPr lang="en-GB" sz="1600" i="1" dirty="0" smtClean="0"/>
              <a:t>Material: Three Primary Science Textbooks (year 3, 1 Swiss &amp; 2 German)</a:t>
            </a:r>
          </a:p>
          <a:p>
            <a:pPr lvl="1"/>
            <a:r>
              <a:rPr lang="en-GB" sz="1600" i="1" dirty="0" smtClean="0"/>
              <a:t>Planned Sample: 20-25 Primary teacher students use CORTEX to interpret textbook</a:t>
            </a:r>
            <a:endParaRPr lang="en-GB" sz="1600" i="1" dirty="0"/>
          </a:p>
          <a:p>
            <a:pPr marL="288000" lvl="1" indent="0">
              <a:buNone/>
            </a:pPr>
            <a:endParaRPr lang="en-GB" sz="1600" dirty="0"/>
          </a:p>
        </p:txBody>
      </p:sp>
      <p:sp>
        <p:nvSpPr>
          <p:cNvPr id="7" name="Textfeld 6">
            <a:extLst>
              <a:ext uri="{FF2B5EF4-FFF2-40B4-BE49-F238E27FC236}">
                <a16:creationId xmlns:a16="http://schemas.microsoft.com/office/drawing/2014/main" id="{B187BBAB-CD44-41F6-937C-DBAFFF50D53B}"/>
              </a:ext>
            </a:extLst>
          </p:cNvPr>
          <p:cNvSpPr txBox="1"/>
          <p:nvPr/>
        </p:nvSpPr>
        <p:spPr>
          <a:xfrm flipH="1">
            <a:off x="252497" y="6170454"/>
            <a:ext cx="656422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1: </a:t>
            </a:r>
            <a:r>
              <a:rPr lang="de-CH" sz="1000" dirty="0" err="1">
                <a:latin typeface="Arial" panose="020B0604020202020204" pitchFamily="34" charset="0"/>
                <a:cs typeface="Arial" panose="020B0604020202020204" pitchFamily="34" charset="0"/>
              </a:rPr>
              <a:t>Foscht</a:t>
            </a:r>
            <a:r>
              <a:rPr lang="de-CH" sz="1000" dirty="0">
                <a:latin typeface="Arial" panose="020B0604020202020204" pitchFamily="34" charset="0"/>
                <a:cs typeface="Arial" panose="020B0604020202020204" pitchFamily="34" charset="0"/>
              </a:rPr>
              <a:t>, Angerer und Swoboda (2007); 2: </a:t>
            </a:r>
            <a:r>
              <a:rPr lang="de-DE" sz="1000" dirty="0" err="1">
                <a:latin typeface="Arial" panose="020B0604020202020204" pitchFamily="34" charset="0"/>
                <a:cs typeface="Arial" panose="020B0604020202020204" pitchFamily="34" charset="0"/>
              </a:rPr>
              <a:t>Cresswell</a:t>
            </a:r>
            <a:r>
              <a:rPr lang="de-DE" sz="1000" dirty="0">
                <a:latin typeface="Arial" panose="020B0604020202020204" pitchFamily="34" charset="0"/>
                <a:cs typeface="Arial" panose="020B0604020202020204" pitchFamily="34" charset="0"/>
              </a:rPr>
              <a:t> (2014); 3: Hoesli (2012</a:t>
            </a:r>
            <a:r>
              <a:rPr lang="de-DE" sz="1000" dirty="0" smtClean="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4: Bölsterli Bardy (2015)</a:t>
            </a:r>
            <a:endParaRPr lang="de-CH"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4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eck 55"/>
          <p:cNvSpPr/>
          <p:nvPr/>
        </p:nvSpPr>
        <p:spPr>
          <a:xfrm>
            <a:off x="7227525" y="0"/>
            <a:ext cx="1916475" cy="12469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7" name="Grafik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915"/>
            <a:ext cx="9144000" cy="3181736"/>
          </a:xfrm>
          <a:prstGeom prst="rect">
            <a:avLst/>
          </a:prstGeom>
        </p:spPr>
      </p:pic>
      <p:sp>
        <p:nvSpPr>
          <p:cNvPr id="31" name="Textfeld 30"/>
          <p:cNvSpPr txBox="1"/>
          <p:nvPr/>
        </p:nvSpPr>
        <p:spPr>
          <a:xfrm>
            <a:off x="239469" y="6092604"/>
            <a:ext cx="884804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1: Gläser-</a:t>
            </a:r>
            <a:r>
              <a:rPr lang="de-CH" sz="1000" dirty="0" err="1">
                <a:latin typeface="Arial" panose="020B0604020202020204" pitchFamily="34" charset="0"/>
                <a:cs typeface="Arial" panose="020B0604020202020204" pitchFamily="34" charset="0"/>
              </a:rPr>
              <a:t>Zikuda</a:t>
            </a:r>
            <a:r>
              <a:rPr lang="de-CH" sz="1000" dirty="0">
                <a:latin typeface="Arial" panose="020B0604020202020204" pitchFamily="34" charset="0"/>
                <a:cs typeface="Arial" panose="020B0604020202020204" pitchFamily="34" charset="0"/>
              </a:rPr>
              <a:t>, Seidel, Rohlfs, </a:t>
            </a:r>
            <a:r>
              <a:rPr lang="de-CH" sz="1000" dirty="0" err="1">
                <a:latin typeface="Arial" panose="020B0604020202020204" pitchFamily="34" charset="0"/>
                <a:cs typeface="Arial" panose="020B0604020202020204" pitchFamily="34" charset="0"/>
              </a:rPr>
              <a:t>Gröschner</a:t>
            </a:r>
            <a:r>
              <a:rPr lang="de-CH" sz="1000" dirty="0">
                <a:latin typeface="Arial" panose="020B0604020202020204" pitchFamily="34" charset="0"/>
                <a:cs typeface="Arial" panose="020B0604020202020204" pitchFamily="34" charset="0"/>
              </a:rPr>
              <a:t> &amp; </a:t>
            </a:r>
            <a:r>
              <a:rPr lang="de-CH" sz="1000" dirty="0" err="1">
                <a:latin typeface="Arial" panose="020B0604020202020204" pitchFamily="34" charset="0"/>
                <a:cs typeface="Arial" panose="020B0604020202020204" pitchFamily="34" charset="0"/>
              </a:rPr>
              <a:t>Ziegelbaucher</a:t>
            </a:r>
            <a:r>
              <a:rPr lang="de-CH" sz="1000" dirty="0">
                <a:latin typeface="Arial" panose="020B0604020202020204" pitchFamily="34" charset="0"/>
                <a:cs typeface="Arial" panose="020B0604020202020204" pitchFamily="34" charset="0"/>
              </a:rPr>
              <a:t> (2012): 2: vgl. </a:t>
            </a:r>
            <a:r>
              <a:rPr lang="de-CH" sz="1000" dirty="0" err="1">
                <a:latin typeface="Arial" panose="020B0604020202020204" pitchFamily="34" charset="0"/>
                <a:cs typeface="Arial" panose="020B0604020202020204" pitchFamily="34" charset="0"/>
              </a:rPr>
              <a:t>Foscht</a:t>
            </a:r>
            <a:r>
              <a:rPr lang="de-CH" sz="1000" dirty="0">
                <a:latin typeface="Arial" panose="020B0604020202020204" pitchFamily="34" charset="0"/>
                <a:cs typeface="Arial" panose="020B0604020202020204" pitchFamily="34" charset="0"/>
              </a:rPr>
              <a:t>, Angerer &amp; Swoboda (2007, S. 254); 2: Mayring (2010); 3: EDK (2011)</a:t>
            </a:r>
            <a:endParaRPr lang="de-DE" sz="1000" dirty="0">
              <a:latin typeface="Arial" panose="020B0604020202020204" pitchFamily="34" charset="0"/>
              <a:cs typeface="Arial" panose="020B0604020202020204" pitchFamily="34" charset="0"/>
            </a:endParaRPr>
          </a:p>
        </p:txBody>
      </p:sp>
      <p:grpSp>
        <p:nvGrpSpPr>
          <p:cNvPr id="5" name="Gruppieren 4"/>
          <p:cNvGrpSpPr/>
          <p:nvPr/>
        </p:nvGrpSpPr>
        <p:grpSpPr>
          <a:xfrm>
            <a:off x="1527175" y="9971088"/>
            <a:ext cx="5343525" cy="1590675"/>
            <a:chOff x="0" y="0"/>
            <a:chExt cx="5342890" cy="1591310"/>
          </a:xfrm>
        </p:grpSpPr>
        <p:sp>
          <p:nvSpPr>
            <p:cNvPr id="6" name="Rectangle 21"/>
            <p:cNvSpPr>
              <a:spLocks/>
            </p:cNvSpPr>
            <p:nvPr/>
          </p:nvSpPr>
          <p:spPr bwMode="auto">
            <a:xfrm>
              <a:off x="0" y="1457325"/>
              <a:ext cx="123825" cy="12192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sp>
          <p:nvSpPr>
            <p:cNvPr id="7" name="AutoShape 22"/>
            <p:cNvSpPr>
              <a:spLocks/>
            </p:cNvSpPr>
            <p:nvPr/>
          </p:nvSpPr>
          <p:spPr bwMode="auto">
            <a:xfrm>
              <a:off x="2047875" y="1447800"/>
              <a:ext cx="179705" cy="14351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sp>
          <p:nvSpPr>
            <p:cNvPr id="8" name="Oval 20"/>
            <p:cNvSpPr>
              <a:spLocks/>
            </p:cNvSpPr>
            <p:nvPr/>
          </p:nvSpPr>
          <p:spPr bwMode="auto">
            <a:xfrm>
              <a:off x="3524250" y="1438275"/>
              <a:ext cx="143510" cy="143510"/>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en-GB"/>
            </a:p>
          </p:txBody>
        </p:sp>
        <p:grpSp>
          <p:nvGrpSpPr>
            <p:cNvPr id="9" name="Gruppieren 8"/>
            <p:cNvGrpSpPr/>
            <p:nvPr/>
          </p:nvGrpSpPr>
          <p:grpSpPr>
            <a:xfrm>
              <a:off x="2733675" y="0"/>
              <a:ext cx="2609215" cy="1361440"/>
              <a:chOff x="0" y="0"/>
              <a:chExt cx="2609215" cy="1361440"/>
            </a:xfrm>
          </p:grpSpPr>
          <p:sp>
            <p:nvSpPr>
              <p:cNvPr id="10" name="Rechteck 9"/>
              <p:cNvSpPr>
                <a:spLocks/>
              </p:cNvSpPr>
              <p:nvPr/>
            </p:nvSpPr>
            <p:spPr bwMode="auto">
              <a:xfrm>
                <a:off x="0" y="0"/>
                <a:ext cx="190500" cy="18288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sp>
            <p:nvSpPr>
              <p:cNvPr id="11" name="Rechteck 10"/>
              <p:cNvSpPr>
                <a:spLocks/>
              </p:cNvSpPr>
              <p:nvPr/>
            </p:nvSpPr>
            <p:spPr bwMode="auto">
              <a:xfrm>
                <a:off x="0" y="400050"/>
                <a:ext cx="190500" cy="18288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sp>
            <p:nvSpPr>
              <p:cNvPr id="12" name="Rechteck 11"/>
              <p:cNvSpPr>
                <a:spLocks/>
              </p:cNvSpPr>
              <p:nvPr/>
            </p:nvSpPr>
            <p:spPr bwMode="auto">
              <a:xfrm>
                <a:off x="0" y="790575"/>
                <a:ext cx="190500" cy="18288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sp>
            <p:nvSpPr>
              <p:cNvPr id="13" name="Ellipse 12"/>
              <p:cNvSpPr>
                <a:spLocks/>
              </p:cNvSpPr>
              <p:nvPr/>
            </p:nvSpPr>
            <p:spPr bwMode="auto">
              <a:xfrm>
                <a:off x="2352675" y="352425"/>
                <a:ext cx="237490" cy="227965"/>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en-GB"/>
              </a:p>
            </p:txBody>
          </p:sp>
          <p:sp>
            <p:nvSpPr>
              <p:cNvPr id="14" name="Ellipse 13"/>
              <p:cNvSpPr>
                <a:spLocks/>
              </p:cNvSpPr>
              <p:nvPr/>
            </p:nvSpPr>
            <p:spPr bwMode="auto">
              <a:xfrm>
                <a:off x="2371725" y="723900"/>
                <a:ext cx="237490" cy="227965"/>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en-GB"/>
              </a:p>
            </p:txBody>
          </p:sp>
          <p:cxnSp>
            <p:nvCxnSpPr>
              <p:cNvPr id="15" name="Gerade Verbindung mit Pfeil 14"/>
              <p:cNvCxnSpPr>
                <a:cxnSpLocks/>
              </p:cNvCxnSpPr>
              <p:nvPr/>
            </p:nvCxnSpPr>
            <p:spPr bwMode="auto">
              <a:xfrm>
                <a:off x="95250" y="200025"/>
                <a:ext cx="0" cy="19800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 name="Gerade Verbindung mit Pfeil 15"/>
              <p:cNvCxnSpPr>
                <a:cxnSpLocks/>
              </p:cNvCxnSpPr>
              <p:nvPr/>
            </p:nvCxnSpPr>
            <p:spPr bwMode="auto">
              <a:xfrm>
                <a:off x="85725" y="600075"/>
                <a:ext cx="0" cy="19800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 name="Gerade Verbindung mit Pfeil 16"/>
              <p:cNvCxnSpPr>
                <a:cxnSpLocks/>
              </p:cNvCxnSpPr>
              <p:nvPr/>
            </p:nvCxnSpPr>
            <p:spPr bwMode="auto">
              <a:xfrm>
                <a:off x="857250" y="523875"/>
                <a:ext cx="0" cy="18288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8" name="Gerade Verbindung mit Pfeil 17"/>
              <p:cNvCxnSpPr>
                <a:cxnSpLocks/>
              </p:cNvCxnSpPr>
              <p:nvPr/>
            </p:nvCxnSpPr>
            <p:spPr bwMode="auto">
              <a:xfrm>
                <a:off x="1428750" y="419100"/>
                <a:ext cx="0" cy="17081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Gerade Verbindung mit Pfeil 18"/>
              <p:cNvCxnSpPr>
                <a:cxnSpLocks/>
              </p:cNvCxnSpPr>
              <p:nvPr/>
            </p:nvCxnSpPr>
            <p:spPr bwMode="auto">
              <a:xfrm>
                <a:off x="2486025" y="581025"/>
                <a:ext cx="0" cy="17970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Gerade Verbindung mit Pfeil 19"/>
              <p:cNvCxnSpPr>
                <a:cxnSpLocks/>
              </p:cNvCxnSpPr>
              <p:nvPr/>
            </p:nvCxnSpPr>
            <p:spPr bwMode="auto">
              <a:xfrm>
                <a:off x="2495550" y="942975"/>
                <a:ext cx="0" cy="17970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sp>
            <p:nvSpPr>
              <p:cNvPr id="21" name="Ellipse 20"/>
              <p:cNvSpPr>
                <a:spLocks/>
              </p:cNvSpPr>
              <p:nvPr/>
            </p:nvSpPr>
            <p:spPr bwMode="auto">
              <a:xfrm>
                <a:off x="2362200" y="1133475"/>
                <a:ext cx="237490" cy="227965"/>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en-GB"/>
              </a:p>
            </p:txBody>
          </p:sp>
          <p:sp>
            <p:nvSpPr>
              <p:cNvPr id="22" name="Gleichschenkliges Dreieck 21"/>
              <p:cNvSpPr>
                <a:spLocks/>
              </p:cNvSpPr>
              <p:nvPr/>
            </p:nvSpPr>
            <p:spPr bwMode="auto">
              <a:xfrm>
                <a:off x="742950" y="342900"/>
                <a:ext cx="237490" cy="18796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sp>
            <p:nvSpPr>
              <p:cNvPr id="23" name="Gleichschenkliges Dreieck 22"/>
              <p:cNvSpPr>
                <a:spLocks/>
              </p:cNvSpPr>
              <p:nvPr/>
            </p:nvSpPr>
            <p:spPr bwMode="auto">
              <a:xfrm>
                <a:off x="1304925" y="219075"/>
                <a:ext cx="237490" cy="18796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cxnSp>
            <p:nvCxnSpPr>
              <p:cNvPr id="24" name="Gerade Verbindung mit Pfeil 23"/>
              <p:cNvCxnSpPr>
                <a:cxnSpLocks/>
              </p:cNvCxnSpPr>
              <p:nvPr/>
            </p:nvCxnSpPr>
            <p:spPr bwMode="auto">
              <a:xfrm>
                <a:off x="190500" y="895350"/>
                <a:ext cx="2162175" cy="333375"/>
              </a:xfrm>
              <a:prstGeom prst="straightConnector1">
                <a:avLst/>
              </a:prstGeom>
              <a:noFill/>
              <a:ln w="19050" cap="rnd">
                <a:solidFill>
                  <a:srgbClr val="000000"/>
                </a:solidFill>
                <a:prstDash val="lgDashDot"/>
                <a:round/>
                <a:headEnd/>
                <a:tailEnd type="arrow" w="med" len="med"/>
              </a:ln>
              <a:extLst>
                <a:ext uri="{909E8E84-426E-40DD-AFC4-6F175D3DCCD1}">
                  <a14:hiddenFill xmlns:a14="http://schemas.microsoft.com/office/drawing/2010/main">
                    <a:noFill/>
                  </a14:hiddenFill>
                </a:ext>
              </a:extLst>
            </p:spPr>
          </p:cxnSp>
          <p:cxnSp>
            <p:nvCxnSpPr>
              <p:cNvPr id="25" name="Gerade Verbindung mit Pfeil 24"/>
              <p:cNvCxnSpPr>
                <a:cxnSpLocks/>
              </p:cNvCxnSpPr>
              <p:nvPr/>
            </p:nvCxnSpPr>
            <p:spPr bwMode="auto">
              <a:xfrm flipV="1">
                <a:off x="190500" y="495300"/>
                <a:ext cx="2162175" cy="29972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sp>
            <p:nvSpPr>
              <p:cNvPr id="26" name="AutoShape 5"/>
              <p:cNvSpPr>
                <a:spLocks/>
              </p:cNvSpPr>
              <p:nvPr/>
            </p:nvSpPr>
            <p:spPr bwMode="auto">
              <a:xfrm>
                <a:off x="1809750" y="161925"/>
                <a:ext cx="237490" cy="18415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en-GB"/>
              </a:p>
            </p:txBody>
          </p:sp>
          <p:cxnSp>
            <p:nvCxnSpPr>
              <p:cNvPr id="27" name="AutoShape 8"/>
              <p:cNvCxnSpPr>
                <a:cxnSpLocks/>
              </p:cNvCxnSpPr>
              <p:nvPr/>
            </p:nvCxnSpPr>
            <p:spPr bwMode="auto">
              <a:xfrm>
                <a:off x="1933575" y="342900"/>
                <a:ext cx="0" cy="17081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62" name="Ovale Legende 61"/>
          <p:cNvSpPr/>
          <p:nvPr/>
        </p:nvSpPr>
        <p:spPr>
          <a:xfrm>
            <a:off x="5310801" y="1432191"/>
            <a:ext cx="1995689" cy="584915"/>
          </a:xfrm>
          <a:prstGeom prst="wedgeEllipseCallout">
            <a:avLst>
              <a:gd name="adj1" fmla="val 14662"/>
              <a:gd name="adj2" fmla="val 92769"/>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Study </a:t>
            </a:r>
            <a:r>
              <a:rPr lang="en-GB" sz="1400" b="1" dirty="0">
                <a:solidFill>
                  <a:schemeClr val="tx1"/>
                </a:solidFill>
              </a:rPr>
              <a:t>1</a:t>
            </a:r>
            <a:r>
              <a:rPr lang="en-GB" sz="1400" b="1" dirty="0" smtClean="0">
                <a:solidFill>
                  <a:schemeClr val="tx1"/>
                </a:solidFill>
              </a:rPr>
              <a:t>: Item validation</a:t>
            </a:r>
            <a:endParaRPr lang="en-GB" sz="1400" b="1" dirty="0">
              <a:solidFill>
                <a:schemeClr val="tx1"/>
              </a:solidFill>
            </a:endParaRPr>
          </a:p>
        </p:txBody>
      </p:sp>
      <p:grpSp>
        <p:nvGrpSpPr>
          <p:cNvPr id="32" name="Gruppieren 31"/>
          <p:cNvGrpSpPr/>
          <p:nvPr/>
        </p:nvGrpSpPr>
        <p:grpSpPr>
          <a:xfrm>
            <a:off x="1531938" y="10353675"/>
            <a:ext cx="5343525" cy="1649413"/>
            <a:chOff x="0" y="22588"/>
            <a:chExt cx="5342890" cy="1568722"/>
          </a:xfrm>
        </p:grpSpPr>
        <p:sp>
          <p:nvSpPr>
            <p:cNvPr id="33" name="Rectangle 21"/>
            <p:cNvSpPr>
              <a:spLocks/>
            </p:cNvSpPr>
            <p:nvPr/>
          </p:nvSpPr>
          <p:spPr bwMode="auto">
            <a:xfrm>
              <a:off x="0" y="1457325"/>
              <a:ext cx="123825" cy="12192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sp>
          <p:nvSpPr>
            <p:cNvPr id="34" name="AutoShape 22"/>
            <p:cNvSpPr>
              <a:spLocks/>
            </p:cNvSpPr>
            <p:nvPr/>
          </p:nvSpPr>
          <p:spPr bwMode="auto">
            <a:xfrm>
              <a:off x="2047875" y="1447800"/>
              <a:ext cx="179705" cy="14351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sp>
          <p:nvSpPr>
            <p:cNvPr id="35" name="Oval 20"/>
            <p:cNvSpPr>
              <a:spLocks/>
            </p:cNvSpPr>
            <p:nvPr/>
          </p:nvSpPr>
          <p:spPr bwMode="auto">
            <a:xfrm>
              <a:off x="3524250" y="1438275"/>
              <a:ext cx="143510" cy="143510"/>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de-CH"/>
            </a:p>
          </p:txBody>
        </p:sp>
        <p:grpSp>
          <p:nvGrpSpPr>
            <p:cNvPr id="36" name="Gruppieren 35"/>
            <p:cNvGrpSpPr/>
            <p:nvPr/>
          </p:nvGrpSpPr>
          <p:grpSpPr>
            <a:xfrm>
              <a:off x="2733675" y="22588"/>
              <a:ext cx="2609215" cy="1338852"/>
              <a:chOff x="0" y="22588"/>
              <a:chExt cx="2609215" cy="1338852"/>
            </a:xfrm>
          </p:grpSpPr>
          <p:sp>
            <p:nvSpPr>
              <p:cNvPr id="37" name="Rechteck 36"/>
              <p:cNvSpPr>
                <a:spLocks/>
              </p:cNvSpPr>
              <p:nvPr/>
            </p:nvSpPr>
            <p:spPr bwMode="auto">
              <a:xfrm>
                <a:off x="0" y="22588"/>
                <a:ext cx="190500" cy="18288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sp>
            <p:nvSpPr>
              <p:cNvPr id="38" name="Rechteck 37"/>
              <p:cNvSpPr>
                <a:spLocks/>
              </p:cNvSpPr>
              <p:nvPr/>
            </p:nvSpPr>
            <p:spPr bwMode="auto">
              <a:xfrm>
                <a:off x="0" y="400050"/>
                <a:ext cx="190500" cy="18288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sp>
            <p:nvSpPr>
              <p:cNvPr id="39" name="Rechteck 38"/>
              <p:cNvSpPr>
                <a:spLocks/>
              </p:cNvSpPr>
              <p:nvPr/>
            </p:nvSpPr>
            <p:spPr bwMode="auto">
              <a:xfrm>
                <a:off x="0" y="790575"/>
                <a:ext cx="190500" cy="182880"/>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sp>
            <p:nvSpPr>
              <p:cNvPr id="40" name="Ellipse 39"/>
              <p:cNvSpPr>
                <a:spLocks/>
              </p:cNvSpPr>
              <p:nvPr/>
            </p:nvSpPr>
            <p:spPr bwMode="auto">
              <a:xfrm>
                <a:off x="2352675" y="352425"/>
                <a:ext cx="237490" cy="227965"/>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de-CH"/>
              </a:p>
            </p:txBody>
          </p:sp>
          <p:sp>
            <p:nvSpPr>
              <p:cNvPr id="41" name="Ellipse 40"/>
              <p:cNvSpPr>
                <a:spLocks/>
              </p:cNvSpPr>
              <p:nvPr/>
            </p:nvSpPr>
            <p:spPr bwMode="auto">
              <a:xfrm>
                <a:off x="2371725" y="723900"/>
                <a:ext cx="237490" cy="227965"/>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de-CH"/>
              </a:p>
            </p:txBody>
          </p:sp>
          <p:cxnSp>
            <p:nvCxnSpPr>
              <p:cNvPr id="42" name="Gerade Verbindung mit Pfeil 41"/>
              <p:cNvCxnSpPr>
                <a:cxnSpLocks/>
              </p:cNvCxnSpPr>
              <p:nvPr/>
            </p:nvCxnSpPr>
            <p:spPr bwMode="auto">
              <a:xfrm>
                <a:off x="95250" y="200025"/>
                <a:ext cx="0" cy="19800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3" name="Gerade Verbindung mit Pfeil 42"/>
              <p:cNvCxnSpPr>
                <a:cxnSpLocks/>
              </p:cNvCxnSpPr>
              <p:nvPr/>
            </p:nvCxnSpPr>
            <p:spPr bwMode="auto">
              <a:xfrm>
                <a:off x="85725" y="600075"/>
                <a:ext cx="0" cy="19800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4" name="Gerade Verbindung mit Pfeil 43"/>
              <p:cNvCxnSpPr>
                <a:cxnSpLocks/>
              </p:cNvCxnSpPr>
              <p:nvPr/>
            </p:nvCxnSpPr>
            <p:spPr bwMode="auto">
              <a:xfrm>
                <a:off x="857250" y="523875"/>
                <a:ext cx="0" cy="18288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5" name="Gerade Verbindung mit Pfeil 44"/>
              <p:cNvCxnSpPr>
                <a:cxnSpLocks/>
              </p:cNvCxnSpPr>
              <p:nvPr/>
            </p:nvCxnSpPr>
            <p:spPr bwMode="auto">
              <a:xfrm>
                <a:off x="1428750" y="419100"/>
                <a:ext cx="0" cy="17081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6" name="Gerade Verbindung mit Pfeil 45"/>
              <p:cNvCxnSpPr>
                <a:cxnSpLocks/>
              </p:cNvCxnSpPr>
              <p:nvPr/>
            </p:nvCxnSpPr>
            <p:spPr bwMode="auto">
              <a:xfrm>
                <a:off x="2486025" y="581025"/>
                <a:ext cx="0" cy="17970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7" name="Gerade Verbindung mit Pfeil 46"/>
              <p:cNvCxnSpPr>
                <a:cxnSpLocks/>
              </p:cNvCxnSpPr>
              <p:nvPr/>
            </p:nvCxnSpPr>
            <p:spPr bwMode="auto">
              <a:xfrm>
                <a:off x="2495550" y="942975"/>
                <a:ext cx="0" cy="17970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8" name="Ellipse 47"/>
              <p:cNvSpPr>
                <a:spLocks/>
              </p:cNvSpPr>
              <p:nvPr/>
            </p:nvSpPr>
            <p:spPr bwMode="auto">
              <a:xfrm>
                <a:off x="2362200" y="1133475"/>
                <a:ext cx="237490" cy="227965"/>
              </a:xfrm>
              <a:prstGeom prst="ellipse">
                <a:avLst/>
              </a:prstGeom>
              <a:solidFill>
                <a:srgbClr val="FFFFFF"/>
              </a:solidFill>
              <a:ln w="25400">
                <a:solidFill>
                  <a:srgbClr val="000000"/>
                </a:solidFill>
                <a:round/>
                <a:headEnd/>
                <a:tailEnd/>
              </a:ln>
            </p:spPr>
            <p:txBody>
              <a:bodyPr rot="0" vert="horz" wrap="square" lIns="91440" tIns="45720" rIns="91440" bIns="45720" anchor="ctr" anchorCtr="0" upright="1">
                <a:noAutofit/>
              </a:bodyPr>
              <a:lstStyle/>
              <a:p>
                <a:endParaRPr lang="de-CH"/>
              </a:p>
            </p:txBody>
          </p:sp>
          <p:sp>
            <p:nvSpPr>
              <p:cNvPr id="49" name="Gleichschenkliges Dreieck 48"/>
              <p:cNvSpPr>
                <a:spLocks/>
              </p:cNvSpPr>
              <p:nvPr/>
            </p:nvSpPr>
            <p:spPr bwMode="auto">
              <a:xfrm>
                <a:off x="742950" y="342900"/>
                <a:ext cx="237490" cy="18796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sp>
            <p:nvSpPr>
              <p:cNvPr id="50" name="Gleichschenkliges Dreieck 49"/>
              <p:cNvSpPr>
                <a:spLocks/>
              </p:cNvSpPr>
              <p:nvPr/>
            </p:nvSpPr>
            <p:spPr bwMode="auto">
              <a:xfrm>
                <a:off x="1304925" y="219075"/>
                <a:ext cx="237490" cy="18796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cxnSp>
            <p:nvCxnSpPr>
              <p:cNvPr id="51" name="Gerade Verbindung mit Pfeil 50"/>
              <p:cNvCxnSpPr>
                <a:cxnSpLocks/>
              </p:cNvCxnSpPr>
              <p:nvPr/>
            </p:nvCxnSpPr>
            <p:spPr bwMode="auto">
              <a:xfrm>
                <a:off x="190500" y="895350"/>
                <a:ext cx="2162175" cy="333375"/>
              </a:xfrm>
              <a:prstGeom prst="straightConnector1">
                <a:avLst/>
              </a:prstGeom>
              <a:noFill/>
              <a:ln w="19050" cap="rnd">
                <a:solidFill>
                  <a:srgbClr val="000000"/>
                </a:solidFill>
                <a:prstDash val="lgDashDot"/>
                <a:round/>
                <a:headEnd/>
                <a:tailEnd type="arrow" w="med" len="med"/>
              </a:ln>
              <a:extLst>
                <a:ext uri="{909E8E84-426E-40DD-AFC4-6F175D3DCCD1}">
                  <a14:hiddenFill xmlns:a14="http://schemas.microsoft.com/office/drawing/2010/main">
                    <a:noFill/>
                  </a14:hiddenFill>
                </a:ext>
              </a:extLst>
            </p:spPr>
          </p:cxnSp>
          <p:cxnSp>
            <p:nvCxnSpPr>
              <p:cNvPr id="52" name="Gerade Verbindung mit Pfeil 51"/>
              <p:cNvCxnSpPr>
                <a:cxnSpLocks/>
              </p:cNvCxnSpPr>
              <p:nvPr/>
            </p:nvCxnSpPr>
            <p:spPr bwMode="auto">
              <a:xfrm flipV="1">
                <a:off x="190500" y="495300"/>
                <a:ext cx="2162175" cy="29972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sp>
            <p:nvSpPr>
              <p:cNvPr id="53" name="AutoShape 5"/>
              <p:cNvSpPr>
                <a:spLocks/>
              </p:cNvSpPr>
              <p:nvPr/>
            </p:nvSpPr>
            <p:spPr bwMode="auto">
              <a:xfrm>
                <a:off x="1809750" y="161925"/>
                <a:ext cx="237490" cy="184150"/>
              </a:xfrm>
              <a:prstGeom prst="triangle">
                <a:avLst>
                  <a:gd name="adj" fmla="val 50000"/>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endParaRPr lang="de-CH"/>
              </a:p>
            </p:txBody>
          </p:sp>
          <p:cxnSp>
            <p:nvCxnSpPr>
              <p:cNvPr id="54" name="AutoShape 8"/>
              <p:cNvCxnSpPr>
                <a:cxnSpLocks/>
              </p:cNvCxnSpPr>
              <p:nvPr/>
            </p:nvCxnSpPr>
            <p:spPr bwMode="auto">
              <a:xfrm>
                <a:off x="1933575" y="342900"/>
                <a:ext cx="0" cy="17081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4" name="Textfeld 3"/>
          <p:cNvSpPr txBox="1"/>
          <p:nvPr/>
        </p:nvSpPr>
        <p:spPr>
          <a:xfrm>
            <a:off x="4350587" y="1817554"/>
            <a:ext cx="312906" cy="369332"/>
          </a:xfrm>
          <a:prstGeom prst="rect">
            <a:avLst/>
          </a:prstGeom>
          <a:noFill/>
        </p:spPr>
        <p:txBody>
          <a:bodyPr wrap="none" rtlCol="0">
            <a:spAutoFit/>
          </a:bodyPr>
          <a:lstStyle/>
          <a:p>
            <a:r>
              <a:rPr lang="de-CH" dirty="0">
                <a:latin typeface="+mn-lt"/>
              </a:rPr>
              <a:t>1</a:t>
            </a:r>
            <a:endParaRPr lang="de-DE" dirty="0">
              <a:latin typeface="+mn-lt"/>
            </a:endParaRPr>
          </a:p>
        </p:txBody>
      </p:sp>
      <p:sp>
        <p:nvSpPr>
          <p:cNvPr id="59" name="Textfeld 58"/>
          <p:cNvSpPr txBox="1"/>
          <p:nvPr/>
        </p:nvSpPr>
        <p:spPr>
          <a:xfrm>
            <a:off x="4375224" y="2442919"/>
            <a:ext cx="312906" cy="369332"/>
          </a:xfrm>
          <a:prstGeom prst="rect">
            <a:avLst/>
          </a:prstGeom>
          <a:noFill/>
        </p:spPr>
        <p:txBody>
          <a:bodyPr wrap="none" rtlCol="0">
            <a:spAutoFit/>
          </a:bodyPr>
          <a:lstStyle/>
          <a:p>
            <a:r>
              <a:rPr lang="de-CH" dirty="0">
                <a:latin typeface="+mn-lt"/>
              </a:rPr>
              <a:t>2</a:t>
            </a:r>
            <a:endParaRPr lang="de-DE" dirty="0">
              <a:latin typeface="+mn-lt"/>
            </a:endParaRPr>
          </a:p>
        </p:txBody>
      </p:sp>
      <p:sp>
        <p:nvSpPr>
          <p:cNvPr id="60" name="Textfeld 59"/>
          <p:cNvSpPr txBox="1"/>
          <p:nvPr/>
        </p:nvSpPr>
        <p:spPr>
          <a:xfrm>
            <a:off x="4385730" y="3084065"/>
            <a:ext cx="312906" cy="369332"/>
          </a:xfrm>
          <a:prstGeom prst="rect">
            <a:avLst/>
          </a:prstGeom>
          <a:noFill/>
        </p:spPr>
        <p:txBody>
          <a:bodyPr wrap="none" rtlCol="0">
            <a:spAutoFit/>
          </a:bodyPr>
          <a:lstStyle/>
          <a:p>
            <a:r>
              <a:rPr lang="de-CH" dirty="0">
                <a:latin typeface="+mn-lt"/>
              </a:rPr>
              <a:t>3</a:t>
            </a:r>
            <a:endParaRPr lang="de-DE" dirty="0">
              <a:latin typeface="+mn-lt"/>
            </a:endParaRPr>
          </a:p>
        </p:txBody>
      </p:sp>
      <p:sp>
        <p:nvSpPr>
          <p:cNvPr id="65" name="Textfeld 64"/>
          <p:cNvSpPr txBox="1"/>
          <p:nvPr/>
        </p:nvSpPr>
        <p:spPr>
          <a:xfrm>
            <a:off x="5561484" y="2390112"/>
            <a:ext cx="312906" cy="369332"/>
          </a:xfrm>
          <a:prstGeom prst="rect">
            <a:avLst/>
          </a:prstGeom>
          <a:noFill/>
        </p:spPr>
        <p:txBody>
          <a:bodyPr wrap="none" rtlCol="0">
            <a:spAutoFit/>
          </a:bodyPr>
          <a:lstStyle/>
          <a:p>
            <a:r>
              <a:rPr lang="de-CH" dirty="0">
                <a:latin typeface="+mn-lt"/>
              </a:rPr>
              <a:t>4</a:t>
            </a:r>
            <a:endParaRPr lang="de-DE" dirty="0">
              <a:latin typeface="+mn-lt"/>
            </a:endParaRPr>
          </a:p>
        </p:txBody>
      </p:sp>
      <p:sp>
        <p:nvSpPr>
          <p:cNvPr id="61" name="Ovale Legende 60">
            <a:hlinkClick r:id="" action="ppaction://noaction"/>
          </p:cNvPr>
          <p:cNvSpPr/>
          <p:nvPr/>
        </p:nvSpPr>
        <p:spPr>
          <a:xfrm>
            <a:off x="478971" y="4051220"/>
            <a:ext cx="3547213" cy="853694"/>
          </a:xfrm>
          <a:prstGeom prst="wedgeEllipseCallout">
            <a:avLst>
              <a:gd name="adj1" fmla="val 60718"/>
              <a:gd name="adj2" fmla="val -1431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Study 1: item </a:t>
            </a:r>
            <a:r>
              <a:rPr lang="en-GB" sz="1400" b="1" dirty="0" smtClean="0">
                <a:solidFill>
                  <a:schemeClr val="tx1"/>
                </a:solidFill>
              </a:rPr>
              <a:t>development                               </a:t>
            </a:r>
            <a:r>
              <a:rPr lang="en-GB" sz="1400" dirty="0" smtClean="0">
                <a:solidFill>
                  <a:schemeClr val="tx1"/>
                </a:solidFill>
              </a:rPr>
              <a:t>Content structuring</a:t>
            </a:r>
            <a:endParaRPr lang="en-GB" sz="1400" dirty="0">
              <a:solidFill>
                <a:schemeClr val="tx1"/>
              </a:solidFill>
            </a:endParaRPr>
          </a:p>
        </p:txBody>
      </p:sp>
      <p:sp>
        <p:nvSpPr>
          <p:cNvPr id="63" name="Ovale Legende 62"/>
          <p:cNvSpPr/>
          <p:nvPr/>
        </p:nvSpPr>
        <p:spPr>
          <a:xfrm>
            <a:off x="3580056" y="3453398"/>
            <a:ext cx="3650006" cy="1067466"/>
          </a:xfrm>
          <a:prstGeom prst="wedgeEllipseCallout">
            <a:avLst>
              <a:gd name="adj1" fmla="val 75111"/>
              <a:gd name="adj2" fmla="val -12825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Study 1: Questionnaire:</a:t>
            </a:r>
          </a:p>
          <a:p>
            <a:pPr algn="ctr"/>
            <a:r>
              <a:rPr lang="en-GB" sz="1400" b="1" dirty="0" smtClean="0">
                <a:solidFill>
                  <a:schemeClr val="tx1"/>
                </a:solidFill>
              </a:rPr>
              <a:t>       </a:t>
            </a:r>
            <a:r>
              <a:rPr lang="en-GB" sz="1400" dirty="0" smtClean="0">
                <a:solidFill>
                  <a:schemeClr val="tx1"/>
                </a:solidFill>
              </a:rPr>
              <a:t>171 Secondary teachers;</a:t>
            </a:r>
          </a:p>
          <a:p>
            <a:pPr algn="ctr"/>
            <a:r>
              <a:rPr lang="en-GB" sz="1400" dirty="0" smtClean="0">
                <a:solidFill>
                  <a:schemeClr val="tx1"/>
                </a:solidFill>
              </a:rPr>
              <a:t>178 Primary Teachers;                             44 Academic Professionals</a:t>
            </a:r>
            <a:endParaRPr lang="en-GB" sz="1400" dirty="0">
              <a:solidFill>
                <a:schemeClr val="tx1"/>
              </a:solidFill>
            </a:endParaRPr>
          </a:p>
        </p:txBody>
      </p:sp>
      <p:sp>
        <p:nvSpPr>
          <p:cNvPr id="64" name="Ovale Legende 63">
            <a:hlinkClick r:id="" action="ppaction://noaction"/>
          </p:cNvPr>
          <p:cNvSpPr/>
          <p:nvPr/>
        </p:nvSpPr>
        <p:spPr>
          <a:xfrm>
            <a:off x="5004213" y="4658323"/>
            <a:ext cx="3737938" cy="1390069"/>
          </a:xfrm>
          <a:prstGeom prst="wedgeEllipseCallout">
            <a:avLst>
              <a:gd name="adj1" fmla="val 35911"/>
              <a:gd name="adj2" fmla="val -15785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Study </a:t>
            </a:r>
            <a:r>
              <a:rPr lang="en-GB" sz="1400" b="1" dirty="0" smtClean="0">
                <a:solidFill>
                  <a:schemeClr val="tx1"/>
                </a:solidFill>
              </a:rPr>
              <a:t>1: Subproject-specific </a:t>
            </a:r>
            <a:r>
              <a:rPr lang="en-GB" sz="1400" b="1" dirty="0">
                <a:solidFill>
                  <a:schemeClr val="tx1"/>
                </a:solidFill>
              </a:rPr>
              <a:t>evaluation:</a:t>
            </a:r>
          </a:p>
          <a:p>
            <a:pPr algn="ctr"/>
            <a:r>
              <a:rPr lang="en-GB" sz="1400" dirty="0">
                <a:solidFill>
                  <a:schemeClr val="tx1"/>
                </a:solidFill>
              </a:rPr>
              <a:t>Test statistical analysis of metric and ordinal </a:t>
            </a:r>
            <a:r>
              <a:rPr lang="en-GB" sz="1400" dirty="0" smtClean="0">
                <a:solidFill>
                  <a:schemeClr val="tx1"/>
                </a:solidFill>
              </a:rPr>
              <a:t>data and qualitative </a:t>
            </a:r>
            <a:r>
              <a:rPr lang="en-GB" sz="1400" dirty="0">
                <a:solidFill>
                  <a:schemeClr val="tx1"/>
                </a:solidFill>
              </a:rPr>
              <a:t>data </a:t>
            </a:r>
            <a:r>
              <a:rPr lang="en-GB" sz="1400" dirty="0" smtClean="0">
                <a:solidFill>
                  <a:schemeClr val="tx1"/>
                </a:solidFill>
              </a:rPr>
              <a:t>analysis</a:t>
            </a:r>
            <a:r>
              <a:rPr lang="en-GB" sz="1400" baseline="30000" dirty="0" smtClean="0">
                <a:solidFill>
                  <a:schemeClr val="tx1"/>
                </a:solidFill>
              </a:rPr>
              <a:t>2</a:t>
            </a:r>
            <a:endParaRPr lang="en-GB" sz="1400" dirty="0">
              <a:solidFill>
                <a:schemeClr val="tx1"/>
              </a:solidFill>
            </a:endParaRPr>
          </a:p>
        </p:txBody>
      </p:sp>
      <p:sp>
        <p:nvSpPr>
          <p:cNvPr id="66" name="Textfeld 65"/>
          <p:cNvSpPr txBox="1"/>
          <p:nvPr/>
        </p:nvSpPr>
        <p:spPr>
          <a:xfrm>
            <a:off x="6434533" y="2184216"/>
            <a:ext cx="312906" cy="369332"/>
          </a:xfrm>
          <a:prstGeom prst="rect">
            <a:avLst/>
          </a:prstGeom>
          <a:noFill/>
        </p:spPr>
        <p:txBody>
          <a:bodyPr wrap="none" rtlCol="0">
            <a:spAutoFit/>
          </a:bodyPr>
          <a:lstStyle/>
          <a:p>
            <a:r>
              <a:rPr lang="de-CH" dirty="0">
                <a:latin typeface="+mn-lt"/>
              </a:rPr>
              <a:t>5</a:t>
            </a:r>
            <a:endParaRPr lang="de-DE" dirty="0">
              <a:latin typeface="+mn-lt"/>
            </a:endParaRPr>
          </a:p>
        </p:txBody>
      </p:sp>
      <p:sp>
        <p:nvSpPr>
          <p:cNvPr id="67" name="Textfeld 66"/>
          <p:cNvSpPr txBox="1"/>
          <p:nvPr/>
        </p:nvSpPr>
        <p:spPr>
          <a:xfrm>
            <a:off x="7227525" y="2090047"/>
            <a:ext cx="312906" cy="369332"/>
          </a:xfrm>
          <a:prstGeom prst="rect">
            <a:avLst/>
          </a:prstGeom>
          <a:noFill/>
        </p:spPr>
        <p:txBody>
          <a:bodyPr wrap="none" rtlCol="0">
            <a:spAutoFit/>
          </a:bodyPr>
          <a:lstStyle/>
          <a:p>
            <a:r>
              <a:rPr lang="de-CH" dirty="0">
                <a:latin typeface="+mn-lt"/>
              </a:rPr>
              <a:t>6</a:t>
            </a:r>
            <a:endParaRPr lang="de-DE" dirty="0">
              <a:latin typeface="+mn-lt"/>
            </a:endParaRPr>
          </a:p>
        </p:txBody>
      </p:sp>
      <p:sp>
        <p:nvSpPr>
          <p:cNvPr id="68" name="Textfeld 67"/>
          <p:cNvSpPr txBox="1"/>
          <p:nvPr/>
        </p:nvSpPr>
        <p:spPr>
          <a:xfrm>
            <a:off x="8089341" y="2399424"/>
            <a:ext cx="312906" cy="369332"/>
          </a:xfrm>
          <a:prstGeom prst="rect">
            <a:avLst/>
          </a:prstGeom>
          <a:noFill/>
        </p:spPr>
        <p:txBody>
          <a:bodyPr wrap="none" rtlCol="0">
            <a:spAutoFit/>
          </a:bodyPr>
          <a:lstStyle/>
          <a:p>
            <a:r>
              <a:rPr lang="de-CH" dirty="0">
                <a:latin typeface="+mn-lt"/>
              </a:rPr>
              <a:t>7</a:t>
            </a:r>
            <a:endParaRPr lang="de-DE" dirty="0">
              <a:latin typeface="+mn-lt"/>
            </a:endParaRPr>
          </a:p>
        </p:txBody>
      </p:sp>
      <p:sp>
        <p:nvSpPr>
          <p:cNvPr id="69" name="Textfeld 68"/>
          <p:cNvSpPr txBox="1"/>
          <p:nvPr/>
        </p:nvSpPr>
        <p:spPr>
          <a:xfrm>
            <a:off x="8103900" y="3000426"/>
            <a:ext cx="312906" cy="369332"/>
          </a:xfrm>
          <a:prstGeom prst="rect">
            <a:avLst/>
          </a:prstGeom>
          <a:noFill/>
        </p:spPr>
        <p:txBody>
          <a:bodyPr wrap="none" rtlCol="0">
            <a:spAutoFit/>
          </a:bodyPr>
          <a:lstStyle/>
          <a:p>
            <a:r>
              <a:rPr lang="de-CH" dirty="0">
                <a:latin typeface="+mn-lt"/>
              </a:rPr>
              <a:t>8</a:t>
            </a:r>
            <a:endParaRPr lang="de-DE" dirty="0">
              <a:latin typeface="+mn-lt"/>
            </a:endParaRPr>
          </a:p>
        </p:txBody>
      </p:sp>
      <p:sp>
        <p:nvSpPr>
          <p:cNvPr id="70" name="Textfeld 69"/>
          <p:cNvSpPr txBox="1"/>
          <p:nvPr/>
        </p:nvSpPr>
        <p:spPr>
          <a:xfrm>
            <a:off x="8089341" y="3681888"/>
            <a:ext cx="312906" cy="369332"/>
          </a:xfrm>
          <a:prstGeom prst="rect">
            <a:avLst/>
          </a:prstGeom>
          <a:noFill/>
        </p:spPr>
        <p:txBody>
          <a:bodyPr wrap="none" rtlCol="0">
            <a:spAutoFit/>
          </a:bodyPr>
          <a:lstStyle/>
          <a:p>
            <a:r>
              <a:rPr lang="de-CH" dirty="0">
                <a:latin typeface="+mn-lt"/>
              </a:rPr>
              <a:t>9</a:t>
            </a:r>
            <a:endParaRPr lang="de-DE" dirty="0">
              <a:latin typeface="+mn-lt"/>
            </a:endParaRPr>
          </a:p>
        </p:txBody>
      </p:sp>
      <p:sp>
        <p:nvSpPr>
          <p:cNvPr id="71" name="Ovale Legende 70"/>
          <p:cNvSpPr/>
          <p:nvPr/>
        </p:nvSpPr>
        <p:spPr>
          <a:xfrm>
            <a:off x="303212" y="1952606"/>
            <a:ext cx="3767385" cy="1301746"/>
          </a:xfrm>
          <a:prstGeom prst="wedgeEllipseCallout">
            <a:avLst>
              <a:gd name="adj1" fmla="val 57123"/>
              <a:gd name="adj2" fmla="val -31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Study 1: item development</a:t>
            </a:r>
            <a:endParaRPr lang="en-GB" sz="1400" b="1" dirty="0">
              <a:solidFill>
                <a:schemeClr val="tx1"/>
              </a:solidFill>
            </a:endParaRPr>
          </a:p>
          <a:p>
            <a:pPr algn="ctr"/>
            <a:r>
              <a:rPr lang="en-GB" sz="1400" dirty="0" smtClean="0">
                <a:solidFill>
                  <a:schemeClr val="tx1"/>
                </a:solidFill>
              </a:rPr>
              <a:t>Open </a:t>
            </a:r>
            <a:r>
              <a:rPr lang="en-GB" sz="1400" dirty="0" err="1" smtClean="0">
                <a:solidFill>
                  <a:schemeClr val="tx1"/>
                </a:solidFill>
              </a:rPr>
              <a:t>Questionaire</a:t>
            </a:r>
            <a:r>
              <a:rPr lang="en-GB" sz="1400" dirty="0" smtClean="0">
                <a:solidFill>
                  <a:schemeClr val="tx1"/>
                </a:solidFill>
              </a:rPr>
              <a:t> (N=40): Academic professionals (teacher trainers) (CH</a:t>
            </a:r>
            <a:r>
              <a:rPr lang="en-GB" sz="1400" dirty="0">
                <a:solidFill>
                  <a:schemeClr val="tx1"/>
                </a:solidFill>
              </a:rPr>
              <a:t>, </a:t>
            </a:r>
            <a:r>
              <a:rPr lang="en-GB" sz="1400" dirty="0" smtClean="0">
                <a:solidFill>
                  <a:schemeClr val="tx1"/>
                </a:solidFill>
              </a:rPr>
              <a:t>DE, AT)</a:t>
            </a:r>
            <a:endParaRPr lang="en-GB" sz="1400" dirty="0">
              <a:solidFill>
                <a:schemeClr val="tx1"/>
              </a:solidFill>
            </a:endParaRPr>
          </a:p>
        </p:txBody>
      </p:sp>
      <p:sp>
        <p:nvSpPr>
          <p:cNvPr id="72" name="Rechteck 71">
            <a:hlinkClick r:id="" action="ppaction://noaction"/>
          </p:cNvPr>
          <p:cNvSpPr/>
          <p:nvPr/>
        </p:nvSpPr>
        <p:spPr>
          <a:xfrm>
            <a:off x="8742150" y="122777"/>
            <a:ext cx="305482" cy="322464"/>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8" name="Titel 57"/>
          <p:cNvSpPr>
            <a:spLocks noGrp="1"/>
          </p:cNvSpPr>
          <p:nvPr>
            <p:ph type="title"/>
          </p:nvPr>
        </p:nvSpPr>
        <p:spPr/>
        <p:txBody>
          <a:bodyPr/>
          <a:lstStyle/>
          <a:p>
            <a:r>
              <a:rPr lang="en-GB" dirty="0" smtClean="0"/>
              <a:t>Mixed-Method-Design</a:t>
            </a:r>
            <a:endParaRPr lang="en-GB" dirty="0"/>
          </a:p>
        </p:txBody>
      </p:sp>
    </p:spTree>
    <p:extLst>
      <p:ext uri="{BB962C8B-B14F-4D97-AF65-F5344CB8AC3E}">
        <p14:creationId xmlns:p14="http://schemas.microsoft.com/office/powerpoint/2010/main" val="30550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1"/>
                                        </p:tgtEl>
                                      </p:cBhvr>
                                    </p:animEffect>
                                    <p:set>
                                      <p:cBhvr>
                                        <p:cTn id="11" dur="1" fill="hold">
                                          <p:stCondLst>
                                            <p:cond delay="499"/>
                                          </p:stCondLst>
                                        </p:cTn>
                                        <p:tgtEl>
                                          <p:spTgt spid="7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2"/>
                                        </p:tgtEl>
                                      </p:cBhvr>
                                    </p:animEffect>
                                    <p:set>
                                      <p:cBhvr>
                                        <p:cTn id="27" dur="1" fill="hold">
                                          <p:stCondLst>
                                            <p:cond delay="499"/>
                                          </p:stCondLst>
                                        </p:cTn>
                                        <p:tgtEl>
                                          <p:spTgt spid="62"/>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64"/>
                                        </p:tgtEl>
                                      </p:cBhvr>
                                    </p:animEffect>
                                    <p:set>
                                      <p:cBhvr>
                                        <p:cTn id="43"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1" grpId="0" animBg="1"/>
      <p:bldP spid="61" grpId="1" animBg="1"/>
      <p:bldP spid="63" grpId="0" animBg="1"/>
      <p:bldP spid="63" grpId="1" animBg="1"/>
      <p:bldP spid="64" grpId="0" animBg="1"/>
      <p:bldP spid="64" grpId="1" animBg="1"/>
      <p:bldP spid="71" grpId="0" animBg="1"/>
      <p:bldP spid="7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7211" y="194151"/>
            <a:ext cx="8686667" cy="1340562"/>
          </a:xfrm>
          <a:solidFill>
            <a:schemeClr val="bg1"/>
          </a:solidFill>
        </p:spPr>
        <p:txBody>
          <a:bodyPr>
            <a:noAutofit/>
          </a:bodyPr>
          <a:lstStyle/>
          <a:p>
            <a:pPr algn="ctr" eaLnBrk="1" hangingPunct="1"/>
            <a:r>
              <a:rPr lang="en-GB" sz="4400" noProof="0" dirty="0"/>
              <a:t/>
            </a:r>
            <a:br>
              <a:rPr lang="en-GB" sz="4400" noProof="0" dirty="0"/>
            </a:br>
            <a:r>
              <a:rPr lang="en-GB" sz="4400" cap="small" noProof="0" dirty="0"/>
              <a:t>Results</a:t>
            </a:r>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723"/>
          <a:stretch/>
        </p:blipFill>
        <p:spPr bwMode="auto">
          <a:xfrm>
            <a:off x="2896073" y="2097812"/>
            <a:ext cx="3231593" cy="382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0"/>
          </p:nvPr>
        </p:nvSpPr>
        <p:spPr/>
        <p:txBody>
          <a:bodyPr/>
          <a:lstStyle/>
          <a:p>
            <a:pPr defTabSz="288000"/>
            <a:r>
              <a:rPr lang="de-CH" smtClean="0"/>
              <a:t>Katrin Bölsterli &amp; Maja Brückmann </a:t>
            </a:r>
            <a:endParaRPr lang="de-CH" dirty="0"/>
          </a:p>
        </p:txBody>
      </p:sp>
      <p:sp>
        <p:nvSpPr>
          <p:cNvPr id="7" name="Datumsplatzhalter 6"/>
          <p:cNvSpPr>
            <a:spLocks noGrp="1"/>
          </p:cNvSpPr>
          <p:nvPr>
            <p:ph type="dt" sz="half" idx="11"/>
          </p:nvPr>
        </p:nvSpPr>
        <p:spPr/>
        <p:txBody>
          <a:bodyPr/>
          <a:lstStyle/>
          <a:p>
            <a:r>
              <a:rPr lang="en-US" smtClean="0"/>
              <a:t>27.08.2019</a:t>
            </a:r>
            <a:endParaRPr lang="de-CH" dirty="0"/>
          </a:p>
        </p:txBody>
      </p:sp>
      <p:sp>
        <p:nvSpPr>
          <p:cNvPr id="8" name="Foliennummernplatzhalter 7"/>
          <p:cNvSpPr>
            <a:spLocks noGrp="1"/>
          </p:cNvSpPr>
          <p:nvPr>
            <p:ph type="sldNum" sz="quarter" idx="12"/>
          </p:nvPr>
        </p:nvSpPr>
        <p:spPr/>
        <p:txBody>
          <a:bodyPr/>
          <a:lstStyle/>
          <a:p>
            <a:fld id="{5DCDDC2F-BB8C-4FA4-9E91-DAC97F4BB211}" type="slidenum">
              <a:rPr lang="de-CH" noProof="0" smtClean="0"/>
              <a:pPr/>
              <a:t>14</a:t>
            </a:fld>
            <a:endParaRPr lang="de-CH" noProof="0" dirty="0"/>
          </a:p>
        </p:txBody>
      </p:sp>
    </p:spTree>
    <p:extLst>
      <p:ext uri="{BB962C8B-B14F-4D97-AF65-F5344CB8AC3E}">
        <p14:creationId xmlns:p14="http://schemas.microsoft.com/office/powerpoint/2010/main" val="1398811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Results I: </a:t>
            </a:r>
            <a:endParaRPr lang="en-GB" dirty="0"/>
          </a:p>
        </p:txBody>
      </p:sp>
      <p:sp>
        <p:nvSpPr>
          <p:cNvPr id="2" name="Fußzeilenplatzhalter 1"/>
          <p:cNvSpPr>
            <a:spLocks noGrp="1"/>
          </p:cNvSpPr>
          <p:nvPr>
            <p:ph type="ftr" sz="quarter" idx="10"/>
          </p:nvPr>
        </p:nvSpPr>
        <p:spPr/>
        <p:txBody>
          <a:bodyPr/>
          <a:lstStyle/>
          <a:p>
            <a:pPr defTabSz="288000"/>
            <a:r>
              <a:rPr lang="de-CH" smtClean="0"/>
              <a:t>Katrin Bölsterli &amp; Maja Brückmann </a:t>
            </a:r>
            <a:endParaRPr lang="de-CH" dirty="0"/>
          </a:p>
        </p:txBody>
      </p:sp>
      <p:sp>
        <p:nvSpPr>
          <p:cNvPr id="9" name="Datumsplatzhalter 8"/>
          <p:cNvSpPr>
            <a:spLocks noGrp="1"/>
          </p:cNvSpPr>
          <p:nvPr>
            <p:ph type="dt" sz="half" idx="11"/>
          </p:nvPr>
        </p:nvSpPr>
        <p:spPr/>
        <p:txBody>
          <a:bodyPr/>
          <a:lstStyle/>
          <a:p>
            <a:r>
              <a:rPr lang="en-US" smtClean="0"/>
              <a:t>27.08.2019</a:t>
            </a:r>
            <a:endParaRPr lang="de-CH" dirty="0"/>
          </a:p>
        </p:txBody>
      </p:sp>
      <p:sp>
        <p:nvSpPr>
          <p:cNvPr id="10" name="Foliennummernplatzhalter 9"/>
          <p:cNvSpPr>
            <a:spLocks noGrp="1"/>
          </p:cNvSpPr>
          <p:nvPr>
            <p:ph type="sldNum" sz="quarter" idx="12"/>
          </p:nvPr>
        </p:nvSpPr>
        <p:spPr/>
        <p:txBody>
          <a:bodyPr/>
          <a:lstStyle/>
          <a:p>
            <a:fld id="{5DCDDC2F-BB8C-4FA4-9E91-DAC97F4BB211}" type="slidenum">
              <a:rPr lang="de-CH" noProof="0" smtClean="0"/>
              <a:pPr/>
              <a:t>15</a:t>
            </a:fld>
            <a:endParaRPr lang="de-CH" noProof="0" dirty="0"/>
          </a:p>
        </p:txBody>
      </p:sp>
      <p:sp>
        <p:nvSpPr>
          <p:cNvPr id="6" name="Textplatzhalter 5">
            <a:extLst>
              <a:ext uri="{FF2B5EF4-FFF2-40B4-BE49-F238E27FC236}">
                <a16:creationId xmlns:a16="http://schemas.microsoft.com/office/drawing/2014/main" id="{322CEF31-3B33-44AB-B460-A9C739F1B286}"/>
              </a:ext>
            </a:extLst>
          </p:cNvPr>
          <p:cNvSpPr>
            <a:spLocks noGrp="1"/>
          </p:cNvSpPr>
          <p:nvPr>
            <p:ph type="body" sz="quarter" idx="13"/>
          </p:nvPr>
        </p:nvSpPr>
        <p:spPr/>
        <p:txBody>
          <a:bodyPr/>
          <a:lstStyle/>
          <a:p>
            <a:r>
              <a:rPr lang="en-GB" dirty="0" smtClean="0"/>
              <a:t>What are the differences between primary and secondary school teachers and teacher trainers regarding quality standards for competence-oriented science textbooks?</a:t>
            </a:r>
          </a:p>
          <a:p>
            <a:endParaRPr lang="en-GB" dirty="0"/>
          </a:p>
        </p:txBody>
      </p:sp>
      <p:pic>
        <p:nvPicPr>
          <p:cNvPr id="11" name="Grafik 10">
            <a:extLst>
              <a:ext uri="{FF2B5EF4-FFF2-40B4-BE49-F238E27FC236}">
                <a16:creationId xmlns:a16="http://schemas.microsoft.com/office/drawing/2014/main" id="{7059B70C-537E-40E1-B901-88F2F34A3585}"/>
              </a:ext>
            </a:extLst>
          </p:cNvPr>
          <p:cNvPicPr>
            <a:picLocks noChangeAspect="1"/>
          </p:cNvPicPr>
          <p:nvPr/>
        </p:nvPicPr>
        <p:blipFill>
          <a:blip r:embed="rId2"/>
          <a:stretch>
            <a:fillRect/>
          </a:stretch>
        </p:blipFill>
        <p:spPr>
          <a:xfrm>
            <a:off x="2406460" y="2673744"/>
            <a:ext cx="4410265" cy="3150189"/>
          </a:xfrm>
          <a:prstGeom prst="rect">
            <a:avLst/>
          </a:prstGeom>
        </p:spPr>
      </p:pic>
    </p:spTree>
    <p:extLst>
      <p:ext uri="{BB962C8B-B14F-4D97-AF65-F5344CB8AC3E}">
        <p14:creationId xmlns:p14="http://schemas.microsoft.com/office/powerpoint/2010/main" val="3458912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a:extLst>
              <a:ext uri="{FF2B5EF4-FFF2-40B4-BE49-F238E27FC236}">
                <a16:creationId xmlns:a16="http://schemas.microsoft.com/office/drawing/2014/main" id="{34D59644-782B-4C33-8D13-760DFB9972CE}"/>
              </a:ext>
            </a:extLst>
          </p:cNvPr>
          <p:cNvGraphicFramePr>
            <a:graphicFrameLocks/>
          </p:cNvGraphicFramePr>
          <p:nvPr>
            <p:extLst>
              <p:ext uri="{D42A27DB-BD31-4B8C-83A1-F6EECF244321}">
                <p14:modId xmlns:p14="http://schemas.microsoft.com/office/powerpoint/2010/main" val="3158623952"/>
              </p:ext>
            </p:extLst>
          </p:nvPr>
        </p:nvGraphicFramePr>
        <p:xfrm>
          <a:off x="27993" y="1712726"/>
          <a:ext cx="9144000" cy="49386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D928F56F-C7A0-4CBC-9C6F-ECC26C9D8B82}"/>
              </a:ext>
            </a:extLst>
          </p:cNvPr>
          <p:cNvSpPr>
            <a:spLocks noGrp="1"/>
          </p:cNvSpPr>
          <p:nvPr>
            <p:ph type="title"/>
          </p:nvPr>
        </p:nvSpPr>
        <p:spPr>
          <a:solidFill>
            <a:schemeClr val="bg1"/>
          </a:solidFill>
        </p:spPr>
        <p:txBody>
          <a:bodyPr>
            <a:normAutofit fontScale="90000"/>
          </a:bodyPr>
          <a:lstStyle/>
          <a:p>
            <a:r>
              <a:rPr lang="en-GB" b="0" dirty="0"/>
              <a:t>What is important to teachers and to </a:t>
            </a:r>
            <a:r>
              <a:rPr lang="en-GB" b="0" dirty="0" smtClean="0"/>
              <a:t>teacher trainers </a:t>
            </a:r>
            <a:r>
              <a:rPr lang="en-GB" b="0" dirty="0"/>
              <a:t>in assignments and experiments in competence-oriented textbooks?</a:t>
            </a:r>
            <a:endParaRPr lang="en-GB" b="0" noProof="0" dirty="0"/>
          </a:p>
        </p:txBody>
      </p:sp>
      <p:sp>
        <p:nvSpPr>
          <p:cNvPr id="23" name="Fußzeilenplatzhalter 22"/>
          <p:cNvSpPr>
            <a:spLocks noGrp="1"/>
          </p:cNvSpPr>
          <p:nvPr>
            <p:ph type="ftr" sz="quarter" idx="10"/>
          </p:nvPr>
        </p:nvSpPr>
        <p:spPr/>
        <p:txBody>
          <a:bodyPr/>
          <a:lstStyle/>
          <a:p>
            <a:pPr defTabSz="288000"/>
            <a:r>
              <a:rPr lang="de-CH" smtClean="0"/>
              <a:t>Katrin Bölsterli &amp; Maja Brückmann </a:t>
            </a:r>
            <a:endParaRPr lang="de-CH" dirty="0"/>
          </a:p>
        </p:txBody>
      </p:sp>
      <p:sp>
        <p:nvSpPr>
          <p:cNvPr id="24" name="Datumsplatzhalter 23"/>
          <p:cNvSpPr>
            <a:spLocks noGrp="1"/>
          </p:cNvSpPr>
          <p:nvPr>
            <p:ph type="dt" sz="half" idx="11"/>
          </p:nvPr>
        </p:nvSpPr>
        <p:spPr/>
        <p:txBody>
          <a:bodyPr/>
          <a:lstStyle/>
          <a:p>
            <a:r>
              <a:rPr lang="en-US" smtClean="0"/>
              <a:t>27.08.2019</a:t>
            </a:r>
            <a:endParaRPr lang="de-CH" dirty="0"/>
          </a:p>
        </p:txBody>
      </p:sp>
      <p:sp>
        <p:nvSpPr>
          <p:cNvPr id="25" name="Foliennummernplatzhalter 24"/>
          <p:cNvSpPr>
            <a:spLocks noGrp="1"/>
          </p:cNvSpPr>
          <p:nvPr>
            <p:ph type="sldNum" sz="quarter" idx="12"/>
          </p:nvPr>
        </p:nvSpPr>
        <p:spPr/>
        <p:txBody>
          <a:bodyPr/>
          <a:lstStyle/>
          <a:p>
            <a:fld id="{5DCDDC2F-BB8C-4FA4-9E91-DAC97F4BB211}" type="slidenum">
              <a:rPr lang="de-CH" noProof="0" smtClean="0"/>
              <a:pPr/>
              <a:t>16</a:t>
            </a:fld>
            <a:endParaRPr lang="de-CH" noProof="0" dirty="0"/>
          </a:p>
        </p:txBody>
      </p:sp>
      <p:sp>
        <p:nvSpPr>
          <p:cNvPr id="5" name="Textfeld 4">
            <a:extLst>
              <a:ext uri="{FF2B5EF4-FFF2-40B4-BE49-F238E27FC236}">
                <a16:creationId xmlns:a16="http://schemas.microsoft.com/office/drawing/2014/main" id="{425B346E-8700-4EF9-B62B-51CBF081B6FE}"/>
              </a:ext>
            </a:extLst>
          </p:cNvPr>
          <p:cNvSpPr txBox="1"/>
          <p:nvPr/>
        </p:nvSpPr>
        <p:spPr>
          <a:xfrm>
            <a:off x="1343600" y="2107819"/>
            <a:ext cx="274434" cy="369332"/>
          </a:xfrm>
          <a:prstGeom prst="rect">
            <a:avLst/>
          </a:prstGeom>
          <a:noFill/>
        </p:spPr>
        <p:txBody>
          <a:bodyPr wrap="none" rtlCol="0">
            <a:spAutoFit/>
          </a:bodyPr>
          <a:lstStyle/>
          <a:p>
            <a:r>
              <a:rPr lang="de-CH" dirty="0">
                <a:latin typeface="+mn-lt"/>
              </a:rPr>
              <a:t>*</a:t>
            </a:r>
          </a:p>
        </p:txBody>
      </p:sp>
      <p:sp>
        <p:nvSpPr>
          <p:cNvPr id="6" name="Textfeld 5">
            <a:extLst>
              <a:ext uri="{FF2B5EF4-FFF2-40B4-BE49-F238E27FC236}">
                <a16:creationId xmlns:a16="http://schemas.microsoft.com/office/drawing/2014/main" id="{C3E65BEE-8BC1-4A91-ADF6-941454A88989}"/>
              </a:ext>
            </a:extLst>
          </p:cNvPr>
          <p:cNvSpPr txBox="1"/>
          <p:nvPr/>
        </p:nvSpPr>
        <p:spPr>
          <a:xfrm>
            <a:off x="3005225" y="2107819"/>
            <a:ext cx="274434" cy="369332"/>
          </a:xfrm>
          <a:prstGeom prst="rect">
            <a:avLst/>
          </a:prstGeom>
          <a:noFill/>
        </p:spPr>
        <p:txBody>
          <a:bodyPr wrap="none" rtlCol="0">
            <a:spAutoFit/>
          </a:bodyPr>
          <a:lstStyle/>
          <a:p>
            <a:r>
              <a:rPr lang="de-CH" dirty="0">
                <a:latin typeface="+mn-lt"/>
              </a:rPr>
              <a:t>*</a:t>
            </a:r>
          </a:p>
        </p:txBody>
      </p:sp>
      <p:sp>
        <p:nvSpPr>
          <p:cNvPr id="7" name="Textfeld 6">
            <a:extLst>
              <a:ext uri="{FF2B5EF4-FFF2-40B4-BE49-F238E27FC236}">
                <a16:creationId xmlns:a16="http://schemas.microsoft.com/office/drawing/2014/main" id="{195544B4-4B9C-432E-8EF5-C2B8B57C9717}"/>
              </a:ext>
            </a:extLst>
          </p:cNvPr>
          <p:cNvSpPr txBox="1"/>
          <p:nvPr/>
        </p:nvSpPr>
        <p:spPr>
          <a:xfrm>
            <a:off x="4489461" y="2075553"/>
            <a:ext cx="274434" cy="369332"/>
          </a:xfrm>
          <a:prstGeom prst="rect">
            <a:avLst/>
          </a:prstGeom>
          <a:noFill/>
        </p:spPr>
        <p:txBody>
          <a:bodyPr wrap="none" rtlCol="0">
            <a:spAutoFit/>
          </a:bodyPr>
          <a:lstStyle/>
          <a:p>
            <a:r>
              <a:rPr lang="de-CH" dirty="0">
                <a:latin typeface="+mn-lt"/>
              </a:rPr>
              <a:t>*</a:t>
            </a:r>
          </a:p>
        </p:txBody>
      </p:sp>
      <p:sp>
        <p:nvSpPr>
          <p:cNvPr id="8" name="Textfeld 7">
            <a:extLst>
              <a:ext uri="{FF2B5EF4-FFF2-40B4-BE49-F238E27FC236}">
                <a16:creationId xmlns:a16="http://schemas.microsoft.com/office/drawing/2014/main" id="{CE90F0A1-8020-4793-8120-4CE28F897638}"/>
              </a:ext>
            </a:extLst>
          </p:cNvPr>
          <p:cNvSpPr txBox="1"/>
          <p:nvPr/>
        </p:nvSpPr>
        <p:spPr>
          <a:xfrm>
            <a:off x="4666850" y="2075553"/>
            <a:ext cx="274434" cy="369332"/>
          </a:xfrm>
          <a:prstGeom prst="rect">
            <a:avLst/>
          </a:prstGeom>
          <a:noFill/>
        </p:spPr>
        <p:txBody>
          <a:bodyPr wrap="none" rtlCol="0">
            <a:spAutoFit/>
          </a:bodyPr>
          <a:lstStyle/>
          <a:p>
            <a:r>
              <a:rPr lang="de-CH" dirty="0">
                <a:latin typeface="+mn-lt"/>
              </a:rPr>
              <a:t>*</a:t>
            </a:r>
          </a:p>
        </p:txBody>
      </p:sp>
      <p:sp>
        <p:nvSpPr>
          <p:cNvPr id="9" name="Textfeld 8">
            <a:extLst>
              <a:ext uri="{FF2B5EF4-FFF2-40B4-BE49-F238E27FC236}">
                <a16:creationId xmlns:a16="http://schemas.microsoft.com/office/drawing/2014/main" id="{8CE65638-E485-4413-B878-DDDC444D5709}"/>
              </a:ext>
            </a:extLst>
          </p:cNvPr>
          <p:cNvSpPr txBox="1"/>
          <p:nvPr/>
        </p:nvSpPr>
        <p:spPr>
          <a:xfrm>
            <a:off x="4849554" y="2075553"/>
            <a:ext cx="274434" cy="369332"/>
          </a:xfrm>
          <a:prstGeom prst="rect">
            <a:avLst/>
          </a:prstGeom>
          <a:noFill/>
        </p:spPr>
        <p:txBody>
          <a:bodyPr wrap="none" rtlCol="0">
            <a:spAutoFit/>
          </a:bodyPr>
          <a:lstStyle/>
          <a:p>
            <a:r>
              <a:rPr lang="de-CH" dirty="0">
                <a:latin typeface="+mn-lt"/>
              </a:rPr>
              <a:t>*</a:t>
            </a:r>
          </a:p>
        </p:txBody>
      </p:sp>
      <p:sp>
        <p:nvSpPr>
          <p:cNvPr id="10" name="Textfeld 9">
            <a:extLst>
              <a:ext uri="{FF2B5EF4-FFF2-40B4-BE49-F238E27FC236}">
                <a16:creationId xmlns:a16="http://schemas.microsoft.com/office/drawing/2014/main" id="{BCA0DC79-F71A-4F1E-A4A4-21DAFE563D0D}"/>
              </a:ext>
            </a:extLst>
          </p:cNvPr>
          <p:cNvSpPr txBox="1"/>
          <p:nvPr/>
        </p:nvSpPr>
        <p:spPr>
          <a:xfrm>
            <a:off x="6204640" y="1988001"/>
            <a:ext cx="274434" cy="369332"/>
          </a:xfrm>
          <a:prstGeom prst="rect">
            <a:avLst/>
          </a:prstGeom>
          <a:noFill/>
        </p:spPr>
        <p:txBody>
          <a:bodyPr wrap="none" rtlCol="0">
            <a:spAutoFit/>
          </a:bodyPr>
          <a:lstStyle/>
          <a:p>
            <a:r>
              <a:rPr lang="de-CH" dirty="0">
                <a:latin typeface="+mn-lt"/>
              </a:rPr>
              <a:t>*</a:t>
            </a:r>
          </a:p>
        </p:txBody>
      </p:sp>
      <p:sp>
        <p:nvSpPr>
          <p:cNvPr id="11" name="Textfeld 10">
            <a:extLst>
              <a:ext uri="{FF2B5EF4-FFF2-40B4-BE49-F238E27FC236}">
                <a16:creationId xmlns:a16="http://schemas.microsoft.com/office/drawing/2014/main" id="{FB5D84AA-D982-4383-8A61-80E3DF02005E}"/>
              </a:ext>
            </a:extLst>
          </p:cNvPr>
          <p:cNvSpPr txBox="1"/>
          <p:nvPr/>
        </p:nvSpPr>
        <p:spPr>
          <a:xfrm>
            <a:off x="6473551" y="2000969"/>
            <a:ext cx="274434" cy="369332"/>
          </a:xfrm>
          <a:prstGeom prst="rect">
            <a:avLst/>
          </a:prstGeom>
          <a:noFill/>
        </p:spPr>
        <p:txBody>
          <a:bodyPr wrap="none" rtlCol="0">
            <a:spAutoFit/>
          </a:bodyPr>
          <a:lstStyle/>
          <a:p>
            <a:r>
              <a:rPr lang="de-CH" dirty="0">
                <a:latin typeface="+mn-lt"/>
              </a:rPr>
              <a:t>*</a:t>
            </a:r>
          </a:p>
        </p:txBody>
      </p:sp>
      <p:sp>
        <p:nvSpPr>
          <p:cNvPr id="12" name="Textfeld 11">
            <a:extLst>
              <a:ext uri="{FF2B5EF4-FFF2-40B4-BE49-F238E27FC236}">
                <a16:creationId xmlns:a16="http://schemas.microsoft.com/office/drawing/2014/main" id="{DCF20B3C-492C-4477-9EA0-270B67536340}"/>
              </a:ext>
            </a:extLst>
          </p:cNvPr>
          <p:cNvSpPr txBox="1"/>
          <p:nvPr/>
        </p:nvSpPr>
        <p:spPr>
          <a:xfrm>
            <a:off x="7626920" y="2208777"/>
            <a:ext cx="274434" cy="369332"/>
          </a:xfrm>
          <a:prstGeom prst="rect">
            <a:avLst/>
          </a:prstGeom>
          <a:noFill/>
        </p:spPr>
        <p:txBody>
          <a:bodyPr wrap="none" rtlCol="0">
            <a:spAutoFit/>
          </a:bodyPr>
          <a:lstStyle/>
          <a:p>
            <a:r>
              <a:rPr lang="de-CH" dirty="0">
                <a:latin typeface="+mn-lt"/>
              </a:rPr>
              <a:t>*</a:t>
            </a:r>
          </a:p>
        </p:txBody>
      </p:sp>
      <p:sp>
        <p:nvSpPr>
          <p:cNvPr id="13" name="Textfeld 12">
            <a:extLst>
              <a:ext uri="{FF2B5EF4-FFF2-40B4-BE49-F238E27FC236}">
                <a16:creationId xmlns:a16="http://schemas.microsoft.com/office/drawing/2014/main" id="{6B735A15-09EF-4BCC-AE6A-3EA8A47E8B39}"/>
              </a:ext>
            </a:extLst>
          </p:cNvPr>
          <p:cNvSpPr txBox="1"/>
          <p:nvPr/>
        </p:nvSpPr>
        <p:spPr>
          <a:xfrm>
            <a:off x="7827387" y="2215916"/>
            <a:ext cx="274434" cy="369332"/>
          </a:xfrm>
          <a:prstGeom prst="rect">
            <a:avLst/>
          </a:prstGeom>
          <a:noFill/>
        </p:spPr>
        <p:txBody>
          <a:bodyPr wrap="none" rtlCol="0">
            <a:spAutoFit/>
          </a:bodyPr>
          <a:lstStyle/>
          <a:p>
            <a:r>
              <a:rPr lang="de-CH" dirty="0">
                <a:latin typeface="+mn-lt"/>
              </a:rPr>
              <a:t>*</a:t>
            </a:r>
          </a:p>
        </p:txBody>
      </p:sp>
      <p:sp>
        <p:nvSpPr>
          <p:cNvPr id="14" name="Textfeld 13">
            <a:extLst>
              <a:ext uri="{FF2B5EF4-FFF2-40B4-BE49-F238E27FC236}">
                <a16:creationId xmlns:a16="http://schemas.microsoft.com/office/drawing/2014/main" id="{3AA7A64F-D7A3-4598-9507-3241C2755F4D}"/>
              </a:ext>
            </a:extLst>
          </p:cNvPr>
          <p:cNvSpPr txBox="1"/>
          <p:nvPr/>
        </p:nvSpPr>
        <p:spPr>
          <a:xfrm>
            <a:off x="8019215" y="2219156"/>
            <a:ext cx="274434" cy="369332"/>
          </a:xfrm>
          <a:prstGeom prst="rect">
            <a:avLst/>
          </a:prstGeom>
          <a:noFill/>
        </p:spPr>
        <p:txBody>
          <a:bodyPr wrap="none" rtlCol="0">
            <a:spAutoFit/>
          </a:bodyPr>
          <a:lstStyle/>
          <a:p>
            <a:r>
              <a:rPr lang="de-CH" dirty="0">
                <a:latin typeface="+mn-lt"/>
              </a:rPr>
              <a:t>*</a:t>
            </a:r>
          </a:p>
        </p:txBody>
      </p:sp>
      <p:sp>
        <p:nvSpPr>
          <p:cNvPr id="18" name="Geschweifte Klammer links 17">
            <a:extLst>
              <a:ext uri="{FF2B5EF4-FFF2-40B4-BE49-F238E27FC236}">
                <a16:creationId xmlns:a16="http://schemas.microsoft.com/office/drawing/2014/main" id="{C2F01B57-A1BC-482F-A650-AB2AB90EE903}"/>
              </a:ext>
            </a:extLst>
          </p:cNvPr>
          <p:cNvSpPr/>
          <p:nvPr/>
        </p:nvSpPr>
        <p:spPr>
          <a:xfrm rot="5400000">
            <a:off x="6335416" y="1963051"/>
            <a:ext cx="321380" cy="796950"/>
          </a:xfrm>
          <a:prstGeom prst="leftBrace">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
        <p:nvSpPr>
          <p:cNvPr id="19" name="Ovale Legende 6">
            <a:extLst>
              <a:ext uri="{FF2B5EF4-FFF2-40B4-BE49-F238E27FC236}">
                <a16:creationId xmlns:a16="http://schemas.microsoft.com/office/drawing/2014/main" id="{FB7B36C1-9ECC-43EA-8C1A-4435AED87167}"/>
              </a:ext>
            </a:extLst>
          </p:cNvPr>
          <p:cNvSpPr/>
          <p:nvPr/>
        </p:nvSpPr>
        <p:spPr>
          <a:xfrm>
            <a:off x="720420" y="2625398"/>
            <a:ext cx="4963886" cy="1601086"/>
          </a:xfrm>
          <a:prstGeom prst="wedgeEllipseCallout">
            <a:avLst>
              <a:gd name="adj1" fmla="val -18154"/>
              <a:gd name="adj2" fmla="val 157550"/>
            </a:avLst>
          </a:prstGeom>
          <a:solidFill>
            <a:srgbClr val="66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Implementation </a:t>
            </a:r>
            <a:r>
              <a:rPr lang="en-GB" dirty="0">
                <a:solidFill>
                  <a:schemeClr val="bg1"/>
                </a:solidFill>
              </a:rPr>
              <a:t>of the s</a:t>
            </a:r>
            <a:r>
              <a:rPr lang="en-GB" dirty="0" smtClean="0">
                <a:solidFill>
                  <a:schemeClr val="bg1"/>
                </a:solidFill>
              </a:rPr>
              <a:t>cience </a:t>
            </a:r>
            <a:r>
              <a:rPr lang="en-GB" dirty="0">
                <a:solidFill>
                  <a:schemeClr val="bg1"/>
                </a:solidFill>
              </a:rPr>
              <a:t>didactics and </a:t>
            </a:r>
            <a:r>
              <a:rPr lang="en-GB" dirty="0" smtClean="0">
                <a:solidFill>
                  <a:schemeClr val="bg1"/>
                </a:solidFill>
              </a:rPr>
              <a:t>competence- </a:t>
            </a:r>
            <a:r>
              <a:rPr lang="en-GB" dirty="0">
                <a:solidFill>
                  <a:schemeClr val="bg1"/>
                </a:solidFill>
              </a:rPr>
              <a:t>orientation in experimentation is </a:t>
            </a:r>
            <a:r>
              <a:rPr lang="en-GB" dirty="0" smtClean="0">
                <a:solidFill>
                  <a:schemeClr val="bg1"/>
                </a:solidFill>
              </a:rPr>
              <a:t>important to teacher trainers.</a:t>
            </a:r>
            <a:endParaRPr lang="de-CH" dirty="0">
              <a:solidFill>
                <a:schemeClr val="bg1"/>
              </a:solidFill>
            </a:endParaRPr>
          </a:p>
        </p:txBody>
      </p:sp>
      <p:sp>
        <p:nvSpPr>
          <p:cNvPr id="20" name="Ovale Legende 6">
            <a:extLst>
              <a:ext uri="{FF2B5EF4-FFF2-40B4-BE49-F238E27FC236}">
                <a16:creationId xmlns:a16="http://schemas.microsoft.com/office/drawing/2014/main" id="{CD24811F-AF7A-473E-9D35-4F62E1F9FA8F}"/>
              </a:ext>
            </a:extLst>
          </p:cNvPr>
          <p:cNvSpPr/>
          <p:nvPr/>
        </p:nvSpPr>
        <p:spPr>
          <a:xfrm>
            <a:off x="4443726" y="3648748"/>
            <a:ext cx="4963886" cy="1601086"/>
          </a:xfrm>
          <a:prstGeom prst="wedgeEllipseCallout">
            <a:avLst>
              <a:gd name="adj1" fmla="val 8068"/>
              <a:gd name="adj2" fmla="val 94539"/>
            </a:avLst>
          </a:prstGeom>
          <a:solidFill>
            <a:srgbClr val="8740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Teachers </a:t>
            </a:r>
            <a:r>
              <a:rPr lang="en-GB" dirty="0" smtClean="0">
                <a:solidFill>
                  <a:schemeClr val="bg1"/>
                </a:solidFill>
              </a:rPr>
              <a:t>focus on motivation </a:t>
            </a:r>
            <a:r>
              <a:rPr lang="en-GB" dirty="0">
                <a:solidFill>
                  <a:schemeClr val="bg1"/>
                </a:solidFill>
              </a:rPr>
              <a:t>and smooth execution when experimenting.</a:t>
            </a:r>
            <a:endParaRPr lang="de-CH" dirty="0">
              <a:solidFill>
                <a:schemeClr val="bg1"/>
              </a:solidFill>
            </a:endParaRPr>
          </a:p>
        </p:txBody>
      </p:sp>
      <p:sp>
        <p:nvSpPr>
          <p:cNvPr id="26" name="Textfeld 25"/>
          <p:cNvSpPr txBox="1"/>
          <p:nvPr/>
        </p:nvSpPr>
        <p:spPr>
          <a:xfrm>
            <a:off x="720114" y="5802544"/>
            <a:ext cx="1535406" cy="461665"/>
          </a:xfrm>
          <a:prstGeom prst="rect">
            <a:avLst/>
          </a:prstGeom>
          <a:solidFill>
            <a:schemeClr val="bg1"/>
          </a:solidFill>
        </p:spPr>
        <p:txBody>
          <a:bodyPr wrap="square" rtlCol="0">
            <a:spAutoFit/>
          </a:bodyPr>
          <a:lstStyle/>
          <a:p>
            <a:pPr algn="ctr"/>
            <a:r>
              <a:rPr lang="en-GB" sz="1200" b="1" dirty="0" smtClean="0">
                <a:latin typeface="+mn-lt"/>
              </a:rPr>
              <a:t>assessment tasks</a:t>
            </a:r>
          </a:p>
          <a:p>
            <a:pPr algn="ctr"/>
            <a:r>
              <a:rPr lang="en-GB" sz="1200" b="1" dirty="0" smtClean="0">
                <a:latin typeface="+mn-lt"/>
              </a:rPr>
              <a:t>d = . 44</a:t>
            </a:r>
            <a:endParaRPr lang="en-GB" sz="1200" b="1" dirty="0">
              <a:latin typeface="+mn-lt"/>
            </a:endParaRPr>
          </a:p>
        </p:txBody>
      </p:sp>
      <p:sp>
        <p:nvSpPr>
          <p:cNvPr id="28" name="Textfeld 27"/>
          <p:cNvSpPr txBox="1"/>
          <p:nvPr/>
        </p:nvSpPr>
        <p:spPr>
          <a:xfrm>
            <a:off x="2407440" y="5790279"/>
            <a:ext cx="1521407" cy="646331"/>
          </a:xfrm>
          <a:prstGeom prst="rect">
            <a:avLst/>
          </a:prstGeom>
          <a:solidFill>
            <a:schemeClr val="bg1"/>
          </a:solidFill>
        </p:spPr>
        <p:txBody>
          <a:bodyPr wrap="square" rtlCol="0">
            <a:spAutoFit/>
          </a:bodyPr>
          <a:lstStyle/>
          <a:p>
            <a:pPr algn="ctr"/>
            <a:r>
              <a:rPr lang="en-GB" sz="1200" b="1" dirty="0" smtClean="0">
                <a:latin typeface="+mn-lt"/>
              </a:rPr>
              <a:t>Experiments</a:t>
            </a:r>
          </a:p>
          <a:p>
            <a:pPr algn="ctr"/>
            <a:r>
              <a:rPr lang="en-GB" sz="1200" b="1" dirty="0">
                <a:latin typeface="+mn-lt"/>
              </a:rPr>
              <a:t>t</a:t>
            </a:r>
            <a:r>
              <a:rPr lang="en-GB" sz="1200" b="1" dirty="0" smtClean="0">
                <a:latin typeface="+mn-lt"/>
              </a:rPr>
              <a:t>heory-driven</a:t>
            </a:r>
          </a:p>
          <a:p>
            <a:pPr algn="ctr"/>
            <a:r>
              <a:rPr lang="en-GB" sz="1200" b="1" dirty="0" smtClean="0">
                <a:latin typeface="+mn-lt"/>
              </a:rPr>
              <a:t>d = . 38</a:t>
            </a:r>
            <a:endParaRPr lang="en-GB" sz="1200" b="1" dirty="0">
              <a:latin typeface="+mn-lt"/>
            </a:endParaRPr>
          </a:p>
        </p:txBody>
      </p:sp>
      <p:sp>
        <p:nvSpPr>
          <p:cNvPr id="29" name="Textfeld 28"/>
          <p:cNvSpPr txBox="1"/>
          <p:nvPr/>
        </p:nvSpPr>
        <p:spPr>
          <a:xfrm>
            <a:off x="4004171" y="5782744"/>
            <a:ext cx="1599791" cy="646331"/>
          </a:xfrm>
          <a:prstGeom prst="rect">
            <a:avLst/>
          </a:prstGeom>
          <a:solidFill>
            <a:schemeClr val="bg1"/>
          </a:solidFill>
        </p:spPr>
        <p:txBody>
          <a:bodyPr wrap="square" rtlCol="0">
            <a:spAutoFit/>
          </a:bodyPr>
          <a:lstStyle/>
          <a:p>
            <a:pPr algn="ctr"/>
            <a:r>
              <a:rPr lang="en-GB" sz="1200" b="1" dirty="0" smtClean="0">
                <a:latin typeface="+mn-lt"/>
              </a:rPr>
              <a:t>Experiments</a:t>
            </a:r>
          </a:p>
          <a:p>
            <a:pPr algn="ctr"/>
            <a:r>
              <a:rPr lang="en-GB" sz="1200" b="1" dirty="0" smtClean="0">
                <a:latin typeface="+mn-lt"/>
              </a:rPr>
              <a:t>open</a:t>
            </a:r>
          </a:p>
          <a:p>
            <a:pPr algn="ctr"/>
            <a:r>
              <a:rPr lang="en-GB" sz="1200" b="1" dirty="0" smtClean="0">
                <a:latin typeface="+mn-lt"/>
              </a:rPr>
              <a:t>d = . 74</a:t>
            </a:r>
            <a:endParaRPr lang="en-GB" sz="1200" b="1" dirty="0">
              <a:latin typeface="+mn-lt"/>
            </a:endParaRPr>
          </a:p>
        </p:txBody>
      </p:sp>
      <p:sp>
        <p:nvSpPr>
          <p:cNvPr id="30" name="Textfeld 29"/>
          <p:cNvSpPr txBox="1"/>
          <p:nvPr/>
        </p:nvSpPr>
        <p:spPr>
          <a:xfrm>
            <a:off x="5679286" y="5776538"/>
            <a:ext cx="1599791" cy="646331"/>
          </a:xfrm>
          <a:prstGeom prst="rect">
            <a:avLst/>
          </a:prstGeom>
          <a:solidFill>
            <a:schemeClr val="bg1"/>
          </a:solidFill>
        </p:spPr>
        <p:txBody>
          <a:bodyPr wrap="square" rtlCol="0">
            <a:spAutoFit/>
          </a:bodyPr>
          <a:lstStyle/>
          <a:p>
            <a:pPr algn="ctr"/>
            <a:r>
              <a:rPr lang="en-GB" sz="1200" b="1" dirty="0" smtClean="0">
                <a:latin typeface="+mn-lt"/>
              </a:rPr>
              <a:t>Experiments</a:t>
            </a:r>
          </a:p>
          <a:p>
            <a:pPr algn="ctr"/>
            <a:r>
              <a:rPr lang="en-GB" sz="1200" b="1" dirty="0" smtClean="0">
                <a:latin typeface="+mn-lt"/>
              </a:rPr>
              <a:t>motivational</a:t>
            </a:r>
          </a:p>
          <a:p>
            <a:pPr algn="ctr"/>
            <a:r>
              <a:rPr lang="en-GB" sz="1200" b="1" dirty="0" smtClean="0">
                <a:latin typeface="+mn-lt"/>
              </a:rPr>
              <a:t>d = . 53</a:t>
            </a:r>
            <a:endParaRPr lang="en-GB" sz="1200" b="1" dirty="0">
              <a:latin typeface="+mn-lt"/>
            </a:endParaRPr>
          </a:p>
        </p:txBody>
      </p:sp>
      <p:sp>
        <p:nvSpPr>
          <p:cNvPr id="31" name="Rechteck 30"/>
          <p:cNvSpPr/>
          <p:nvPr/>
        </p:nvSpPr>
        <p:spPr>
          <a:xfrm>
            <a:off x="7863342" y="1723999"/>
            <a:ext cx="1779889" cy="523220"/>
          </a:xfrm>
          <a:prstGeom prst="rect">
            <a:avLst/>
          </a:prstGeom>
          <a:solidFill>
            <a:schemeClr val="bg1"/>
          </a:solidFill>
        </p:spPr>
        <p:txBody>
          <a:bodyPr wrap="square">
            <a:spAutoFit/>
          </a:bodyPr>
          <a:lstStyle/>
          <a:p>
            <a:r>
              <a:rPr lang="en-GB" sz="1400" dirty="0" smtClean="0">
                <a:latin typeface="Arial" panose="020B0604020202020204" pitchFamily="34" charset="0"/>
                <a:cs typeface="Arial" panose="020B0604020202020204" pitchFamily="34" charset="0"/>
              </a:rPr>
              <a:t>Trainers</a:t>
            </a:r>
          </a:p>
          <a:p>
            <a:r>
              <a:rPr lang="en-GB" sz="1400" dirty="0" smtClean="0">
                <a:latin typeface="Arial" panose="020B0604020202020204" pitchFamily="34" charset="0"/>
                <a:cs typeface="Arial" panose="020B0604020202020204" pitchFamily="34" charset="0"/>
              </a:rPr>
              <a:t>Teachers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6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hteck 10"/>
          <p:cNvSpPr/>
          <p:nvPr/>
        </p:nvSpPr>
        <p:spPr>
          <a:xfrm>
            <a:off x="7316170" y="0"/>
            <a:ext cx="1698727" cy="12375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3345181769"/>
              </p:ext>
            </p:extLst>
          </p:nvPr>
        </p:nvGraphicFramePr>
        <p:xfrm>
          <a:off x="303213" y="1592263"/>
          <a:ext cx="8280001" cy="4319996"/>
        </p:xfrm>
        <a:graphic>
          <a:graphicData uri="http://schemas.openxmlformats.org/drawingml/2006/table">
            <a:tbl>
              <a:tblPr firstRow="1" firstCol="1" bandRow="1" bandCol="1">
                <a:tableStyleId>{5C22544A-7EE6-4342-B048-85BDC9FD1C3A}</a:tableStyleId>
              </a:tblPr>
              <a:tblGrid>
                <a:gridCol w="1352822">
                  <a:extLst>
                    <a:ext uri="{9D8B030D-6E8A-4147-A177-3AD203B41FA5}">
                      <a16:colId xmlns:a16="http://schemas.microsoft.com/office/drawing/2014/main" val="20000"/>
                    </a:ext>
                  </a:extLst>
                </a:gridCol>
                <a:gridCol w="4783195">
                  <a:extLst>
                    <a:ext uri="{9D8B030D-6E8A-4147-A177-3AD203B41FA5}">
                      <a16:colId xmlns:a16="http://schemas.microsoft.com/office/drawing/2014/main" val="20001"/>
                    </a:ext>
                  </a:extLst>
                </a:gridCol>
                <a:gridCol w="698072">
                  <a:extLst>
                    <a:ext uri="{9D8B030D-6E8A-4147-A177-3AD203B41FA5}">
                      <a16:colId xmlns:a16="http://schemas.microsoft.com/office/drawing/2014/main" val="20002"/>
                    </a:ext>
                  </a:extLst>
                </a:gridCol>
                <a:gridCol w="352781">
                  <a:extLst>
                    <a:ext uri="{9D8B030D-6E8A-4147-A177-3AD203B41FA5}">
                      <a16:colId xmlns:a16="http://schemas.microsoft.com/office/drawing/2014/main" val="20003"/>
                    </a:ext>
                  </a:extLst>
                </a:gridCol>
                <a:gridCol w="452955">
                  <a:extLst>
                    <a:ext uri="{9D8B030D-6E8A-4147-A177-3AD203B41FA5}">
                      <a16:colId xmlns:a16="http://schemas.microsoft.com/office/drawing/2014/main" val="20004"/>
                    </a:ext>
                  </a:extLst>
                </a:gridCol>
                <a:gridCol w="640176">
                  <a:extLst>
                    <a:ext uri="{9D8B030D-6E8A-4147-A177-3AD203B41FA5}">
                      <a16:colId xmlns:a16="http://schemas.microsoft.com/office/drawing/2014/main" val="20005"/>
                    </a:ext>
                  </a:extLst>
                </a:gridCol>
              </a:tblGrid>
              <a:tr h="349537">
                <a:tc>
                  <a:txBody>
                    <a:bodyPr/>
                    <a:lstStyle/>
                    <a:p>
                      <a:pPr marL="21590" algn="ctr">
                        <a:spcBef>
                          <a:spcPts val="600"/>
                        </a:spcBef>
                        <a:spcAft>
                          <a:spcPts val="600"/>
                        </a:spcAft>
                      </a:pPr>
                      <a:r>
                        <a:rPr lang="de-CH" sz="1200" u="none" dirty="0" smtClean="0">
                          <a:solidFill>
                            <a:schemeClr val="tx1"/>
                          </a:solidFill>
                          <a:effectLst/>
                        </a:rPr>
                        <a:t>Parameter</a:t>
                      </a:r>
                      <a:r>
                        <a:rPr lang="de-CH" sz="1200" u="none" baseline="0" dirty="0" smtClean="0">
                          <a:solidFill>
                            <a:schemeClr val="tx1"/>
                          </a:solidFill>
                          <a:effectLst/>
                        </a:rPr>
                        <a:t> </a:t>
                      </a:r>
                      <a:r>
                        <a:rPr lang="de-CH" sz="1200" u="none" baseline="0" dirty="0" err="1" smtClean="0">
                          <a:solidFill>
                            <a:schemeClr val="tx1"/>
                          </a:solidFill>
                          <a:effectLst/>
                        </a:rPr>
                        <a:t>value</a:t>
                      </a:r>
                      <a:endParaRPr lang="de-CH" sz="1200"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a:txBody>
                    <a:bodyPr/>
                    <a:lstStyle/>
                    <a:p>
                      <a:pPr marL="21590" algn="ctr">
                        <a:spcBef>
                          <a:spcPts val="600"/>
                        </a:spcBef>
                        <a:spcAft>
                          <a:spcPts val="600"/>
                        </a:spcAft>
                      </a:pPr>
                      <a:r>
                        <a:rPr lang="de-CH" sz="1200" u="none" dirty="0" err="1" smtClean="0">
                          <a:solidFill>
                            <a:schemeClr val="tx1"/>
                          </a:solidFill>
                          <a:effectLst/>
                        </a:rPr>
                        <a:t>subscales</a:t>
                      </a:r>
                      <a:endParaRPr lang="de-CH" sz="1200"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gridSpan="2">
                  <a:txBody>
                    <a:bodyPr/>
                    <a:lstStyle/>
                    <a:p>
                      <a:pPr marL="21590" algn="ctr">
                        <a:spcBef>
                          <a:spcPts val="600"/>
                        </a:spcBef>
                        <a:spcAft>
                          <a:spcPts val="600"/>
                        </a:spcAft>
                      </a:pPr>
                      <a:r>
                        <a:rPr lang="de-CH" sz="1200" i="1" u="none" dirty="0">
                          <a:solidFill>
                            <a:schemeClr val="tx1"/>
                          </a:solidFill>
                          <a:effectLst/>
                        </a:rPr>
                        <a:t>M</a:t>
                      </a:r>
                      <a:r>
                        <a:rPr lang="de-CH" sz="1200" u="none" dirty="0">
                          <a:solidFill>
                            <a:schemeClr val="tx1"/>
                          </a:solidFill>
                          <a:effectLst/>
                        </a:rPr>
                        <a:t>↑</a:t>
                      </a:r>
                      <a:endParaRPr lang="de-CH" sz="1200"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hMerge="1">
                  <a:txBody>
                    <a:bodyPr/>
                    <a:lstStyle/>
                    <a:p>
                      <a:endParaRPr lang="de-CH"/>
                    </a:p>
                  </a:txBody>
                  <a:tcPr/>
                </a:tc>
                <a:tc gridSpan="2">
                  <a:txBody>
                    <a:bodyPr/>
                    <a:lstStyle/>
                    <a:p>
                      <a:pPr marL="21590" marR="0" indent="0" algn="ctr" defTabSz="457126" rtl="0" eaLnBrk="1" fontAlgn="auto" latinLnBrk="0" hangingPunct="1">
                        <a:lnSpc>
                          <a:spcPct val="100000"/>
                        </a:lnSpc>
                        <a:spcBef>
                          <a:spcPts val="600"/>
                        </a:spcBef>
                        <a:spcAft>
                          <a:spcPts val="600"/>
                        </a:spcAft>
                        <a:buClrTx/>
                        <a:buSzTx/>
                        <a:buFontTx/>
                        <a:buNone/>
                        <a:tabLst/>
                        <a:defRPr/>
                      </a:pPr>
                      <a:r>
                        <a:rPr lang="de-CH" sz="1200" i="1" u="none" dirty="0">
                          <a:solidFill>
                            <a:schemeClr val="tx1"/>
                          </a:solidFill>
                          <a:effectLst/>
                        </a:rPr>
                        <a:t>M↓</a:t>
                      </a:r>
                      <a:endParaRPr lang="de-CH" sz="1200" i="1"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hMerge="1">
                  <a:txBody>
                    <a:bodyPr/>
                    <a:lstStyle/>
                    <a:p>
                      <a:endParaRPr lang="de-CH"/>
                    </a:p>
                  </a:txBody>
                  <a:tcPr/>
                </a:tc>
                <a:extLst>
                  <a:ext uri="{0D108BD9-81ED-4DB2-BD59-A6C34878D82A}">
                    <a16:rowId xmlns:a16="http://schemas.microsoft.com/office/drawing/2014/main" val="10000"/>
                  </a:ext>
                </a:extLst>
              </a:tr>
              <a:tr h="184099">
                <a:tc rowSpan="3">
                  <a:txBody>
                    <a:bodyPr/>
                    <a:lstStyle/>
                    <a:p>
                      <a:pPr marL="21590" algn="l">
                        <a:spcBef>
                          <a:spcPts val="600"/>
                        </a:spcBef>
                        <a:spcAft>
                          <a:spcPts val="0"/>
                        </a:spcAft>
                      </a:pPr>
                      <a:r>
                        <a:rPr lang="en-GB" sz="1200" b="0" u="none" dirty="0" smtClean="0">
                          <a:solidFill>
                            <a:schemeClr val="tx1"/>
                          </a:solidFill>
                          <a:effectLst/>
                        </a:rPr>
                        <a:t>Support of the students</a:t>
                      </a:r>
                      <a:r>
                        <a:rPr lang="en-GB" sz="1200" b="0" u="none" baseline="0" dirty="0" smtClean="0">
                          <a:solidFill>
                            <a:schemeClr val="tx1"/>
                          </a:solidFill>
                          <a:effectLst/>
                        </a:rPr>
                        <a:t> </a:t>
                      </a:r>
                      <a:endParaRPr lang="de-CH" sz="1200" b="0" u="none" dirty="0">
                        <a:solidFill>
                          <a:schemeClr val="tx1"/>
                        </a:solidFill>
                        <a:effectLst/>
                        <a:latin typeface="Calibri"/>
                        <a:ea typeface="Times New Roman"/>
                        <a:cs typeface="Calibri"/>
                      </a:endParaRPr>
                    </a:p>
                  </a:txBody>
                  <a:tcPr marL="19986" marR="19986" marT="0" marB="0">
                    <a:solidFill>
                      <a:schemeClr val="bg1">
                        <a:lumMod val="75000"/>
                      </a:schemeClr>
                    </a:solidFill>
                  </a:tcPr>
                </a:tc>
                <a:tc>
                  <a:txBody>
                    <a:bodyPr/>
                    <a:lstStyle/>
                    <a:p>
                      <a:pPr marL="111760" indent="-80010" algn="l">
                        <a:spcBef>
                          <a:spcPts val="600"/>
                        </a:spcBef>
                        <a:spcAft>
                          <a:spcPts val="0"/>
                        </a:spcAft>
                      </a:pPr>
                      <a:r>
                        <a:rPr lang="de-CH" sz="1200" u="none" dirty="0">
                          <a:solidFill>
                            <a:schemeClr val="accent2">
                              <a:lumMod val="50000"/>
                            </a:schemeClr>
                          </a:solidFill>
                          <a:effectLst/>
                        </a:rPr>
                        <a:t>1) </a:t>
                      </a:r>
                      <a:r>
                        <a:rPr lang="en-GB" sz="1200" u="none" dirty="0" smtClean="0">
                          <a:solidFill>
                            <a:schemeClr val="accent2">
                              <a:lumMod val="50000"/>
                            </a:schemeClr>
                          </a:solidFill>
                          <a:effectLst/>
                        </a:rPr>
                        <a:t>Precise work instructions in student materials</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lnB w="12700" cmpd="sng">
                      <a:noFill/>
                    </a:lnB>
                    <a:solidFill>
                      <a:srgbClr val="87403E"/>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lnB w="12700" cmpd="sng">
                      <a:noFill/>
                    </a:lnB>
                    <a:solidFill>
                      <a:srgbClr val="669900"/>
                    </a:solidFill>
                  </a:tcPr>
                </a:tc>
                <a:tc hMerge="1">
                  <a:txBody>
                    <a:bodyPr/>
                    <a:lstStyle/>
                    <a:p>
                      <a:endParaRPr lang="de-CH"/>
                    </a:p>
                  </a:txBody>
                  <a:tcPr/>
                </a:tc>
                <a:extLst>
                  <a:ext uri="{0D108BD9-81ED-4DB2-BD59-A6C34878D82A}">
                    <a16:rowId xmlns:a16="http://schemas.microsoft.com/office/drawing/2014/main" val="10001"/>
                  </a:ext>
                </a:extLst>
              </a:tr>
              <a:tr h="184099">
                <a:tc vMerge="1">
                  <a:txBody>
                    <a:bodyPr/>
                    <a:lstStyle/>
                    <a:p>
                      <a:endParaRPr lang="de-CH"/>
                    </a:p>
                  </a:txBody>
                  <a:tcPr/>
                </a:tc>
                <a:tc>
                  <a:txBody>
                    <a:bodyPr/>
                    <a:lstStyle/>
                    <a:p>
                      <a:pPr marL="111760" indent="-80010" algn="l">
                        <a:spcBef>
                          <a:spcPts val="600"/>
                        </a:spcBef>
                        <a:spcAft>
                          <a:spcPts val="600"/>
                        </a:spcAft>
                      </a:pPr>
                      <a:r>
                        <a:rPr lang="de-CH" sz="1200" u="none" dirty="0">
                          <a:solidFill>
                            <a:schemeClr val="bg1">
                              <a:lumMod val="85000"/>
                            </a:schemeClr>
                          </a:solidFill>
                          <a:effectLst/>
                        </a:rPr>
                        <a:t>2) Schülerhinweise zur Kompetenzorientierung</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latin typeface="Calibri"/>
                          <a:ea typeface="Times New Roman"/>
                          <a:cs typeface="Calibri"/>
                        </a:rPr>
                        <a:t>G</a:t>
                      </a:r>
                    </a:p>
                  </a:txBody>
                  <a:tcPr marL="19986" marR="19986" marT="0" marB="0" anchor="b">
                    <a:lnT w="12700" cmpd="sng">
                      <a:noFill/>
                    </a:lnT>
                    <a:lnB w="12700" cmpd="sng">
                      <a:noFill/>
                    </a:lnB>
                    <a:solidFill>
                      <a:schemeClr val="bg1">
                        <a:lumMod val="85000"/>
                      </a:schemeClr>
                    </a:solidFill>
                  </a:tcPr>
                </a:tc>
                <a:tc hMerge="1">
                  <a:txBody>
                    <a:bodyPr/>
                    <a:lstStyle/>
                    <a:p>
                      <a:endParaRPr lang="de-CH"/>
                    </a:p>
                  </a:txBody>
                  <a:tcPr/>
                </a:tc>
                <a:tc gridSpan="2">
                  <a:txBody>
                    <a:bodyPr/>
                    <a:lstStyle/>
                    <a:p>
                      <a:r>
                        <a:rPr lang="de-CH" sz="1200" dirty="0">
                          <a:solidFill>
                            <a:schemeClr val="bg1">
                              <a:lumMod val="85000"/>
                            </a:schemeClr>
                          </a:solidFill>
                        </a:rPr>
                        <a:t>f</a:t>
                      </a:r>
                    </a:p>
                  </a:txBody>
                  <a:tcPr marL="19986" marR="19986" marT="0" marB="0" anchor="b">
                    <a:lnT w="12700" cmpd="sng">
                      <a:noFill/>
                    </a:lnT>
                    <a:lnB w="12700" cmpd="sng">
                      <a:noFill/>
                    </a:ln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2"/>
                  </a:ext>
                </a:extLst>
              </a:tr>
              <a:tr h="184099">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3) Schülerhinweise zur Arbeit im Labor</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latin typeface="Calibri"/>
                          <a:ea typeface="Times New Roman"/>
                          <a:cs typeface="Calibri"/>
                        </a:rPr>
                        <a:t>d</a:t>
                      </a:r>
                    </a:p>
                  </a:txBody>
                  <a:tcPr marL="19986" marR="19986" marT="0" marB="0" anchor="b">
                    <a:lnT w="12700" cmpd="sng">
                      <a:noFill/>
                    </a:lnT>
                    <a:lnB w="12700" cmpd="sng">
                      <a:noFill/>
                    </a:lnB>
                    <a:solidFill>
                      <a:schemeClr val="bg1">
                        <a:lumMod val="85000"/>
                      </a:schemeClr>
                    </a:solidFill>
                  </a:tcPr>
                </a:tc>
                <a:tc hMerge="1">
                  <a:txBody>
                    <a:bodyPr/>
                    <a:lstStyle/>
                    <a:p>
                      <a:endParaRPr lang="de-CH"/>
                    </a:p>
                  </a:txBody>
                  <a:tcPr/>
                </a:tc>
                <a:tc gridSpan="2">
                  <a:txBody>
                    <a:bodyPr/>
                    <a:lstStyle/>
                    <a:p>
                      <a:r>
                        <a:rPr lang="de-CH" sz="1200" dirty="0">
                          <a:solidFill>
                            <a:schemeClr val="bg1">
                              <a:lumMod val="85000"/>
                            </a:schemeClr>
                          </a:solidFill>
                        </a:rPr>
                        <a:t>d</a:t>
                      </a:r>
                    </a:p>
                  </a:txBody>
                  <a:tcPr marL="19986" marR="19986" marT="0" marB="0" anchor="b">
                    <a:lnT w="12700" cmpd="sng">
                      <a:noFill/>
                    </a:lnT>
                    <a:lnB w="12700" cmpd="sng">
                      <a:noFill/>
                    </a:ln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3"/>
                  </a:ext>
                </a:extLst>
              </a:tr>
              <a:tr h="184099">
                <a:tc rowSpan="5">
                  <a:txBody>
                    <a:bodyPr/>
                    <a:lstStyle/>
                    <a:p>
                      <a:pPr marL="21590" algn="l">
                        <a:spcBef>
                          <a:spcPts val="600"/>
                        </a:spcBef>
                        <a:spcAft>
                          <a:spcPts val="0"/>
                        </a:spcAft>
                      </a:pPr>
                      <a:r>
                        <a:rPr lang="de-CH" sz="1200" b="0" u="none" dirty="0" smtClean="0">
                          <a:solidFill>
                            <a:schemeClr val="tx1"/>
                          </a:solidFill>
                          <a:effectLst/>
                        </a:rPr>
                        <a:t>Support </a:t>
                      </a:r>
                      <a:r>
                        <a:rPr lang="de-CH" sz="1200" b="0" u="none" dirty="0" err="1" smtClean="0">
                          <a:solidFill>
                            <a:schemeClr val="tx1"/>
                          </a:solidFill>
                          <a:effectLst/>
                        </a:rPr>
                        <a:t>ot</a:t>
                      </a:r>
                      <a:r>
                        <a:rPr lang="de-CH" sz="1200" b="0" u="none" dirty="0" smtClean="0">
                          <a:solidFill>
                            <a:schemeClr val="tx1"/>
                          </a:solidFill>
                          <a:effectLst/>
                        </a:rPr>
                        <a:t> </a:t>
                      </a:r>
                      <a:r>
                        <a:rPr lang="de-CH" sz="1200" b="0" u="none" dirty="0" err="1" smtClean="0">
                          <a:solidFill>
                            <a:schemeClr val="tx1"/>
                          </a:solidFill>
                          <a:effectLst/>
                        </a:rPr>
                        <a:t>the</a:t>
                      </a:r>
                      <a:r>
                        <a:rPr lang="de-CH" sz="1200" b="0" u="none" dirty="0" smtClean="0">
                          <a:solidFill>
                            <a:schemeClr val="tx1"/>
                          </a:solidFill>
                          <a:effectLst/>
                        </a:rPr>
                        <a:t> </a:t>
                      </a:r>
                      <a:r>
                        <a:rPr lang="de-CH" sz="1200" b="0" u="none" dirty="0" err="1" smtClean="0">
                          <a:solidFill>
                            <a:schemeClr val="tx1"/>
                          </a:solidFill>
                          <a:effectLst/>
                        </a:rPr>
                        <a:t>teachers</a:t>
                      </a:r>
                      <a:endParaRPr lang="de-CH" sz="1200" b="0" u="none" dirty="0">
                        <a:solidFill>
                          <a:schemeClr val="tx1"/>
                        </a:solidFill>
                        <a:effectLst/>
                        <a:latin typeface="Calibri"/>
                        <a:ea typeface="Times New Roman"/>
                        <a:cs typeface="Calibri"/>
                      </a:endParaRPr>
                    </a:p>
                  </a:txBody>
                  <a:tcPr marL="19986" marR="19986" marT="0" marB="0">
                    <a:solidFill>
                      <a:schemeClr val="bg1">
                        <a:lumMod val="75000"/>
                      </a:schemeClr>
                    </a:solidFill>
                  </a:tcPr>
                </a:tc>
                <a:tc>
                  <a:txBody>
                    <a:bodyPr/>
                    <a:lstStyle/>
                    <a:p>
                      <a:pPr marL="111760" indent="-80010" algn="l">
                        <a:spcBef>
                          <a:spcPts val="600"/>
                        </a:spcBef>
                        <a:spcAft>
                          <a:spcPts val="0"/>
                        </a:spcAft>
                      </a:pPr>
                      <a:r>
                        <a:rPr lang="de-CH" sz="1200" u="none" dirty="0">
                          <a:solidFill>
                            <a:schemeClr val="bg1">
                              <a:lumMod val="85000"/>
                            </a:schemeClr>
                          </a:solidFill>
                          <a:effectLst/>
                        </a:rPr>
                        <a:t>4) Lehrpersoneninformationen &amp; Literaturhinweise</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 G↑</a:t>
                      </a:r>
                      <a:endParaRPr lang="de-CH" sz="1200" u="none" dirty="0">
                        <a:solidFill>
                          <a:schemeClr val="bg1">
                            <a:lumMod val="85000"/>
                          </a:schemeClr>
                        </a:solidFill>
                        <a:effectLst/>
                        <a:latin typeface="Calibri"/>
                        <a:ea typeface="Times New Roman"/>
                        <a:cs typeface="Calibri"/>
                      </a:endParaRPr>
                    </a:p>
                  </a:txBody>
                  <a:tcPr marL="19986" marR="19986" marT="0" marB="0" anchor="b">
                    <a:lnT w="12700" cmpd="sng">
                      <a:noFill/>
                    </a:lnT>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lnT w="12700" cmpd="sng">
                      <a:noFill/>
                    </a:lnT>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4"/>
                  </a:ext>
                </a:extLst>
              </a:tr>
              <a:tr h="223545">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4.1) Lehrpersoneninformationen zur </a:t>
                      </a:r>
                      <a:r>
                        <a:rPr lang="de-CH" sz="1200" u="none" dirty="0" err="1">
                          <a:solidFill>
                            <a:schemeClr val="bg1">
                              <a:lumMod val="85000"/>
                            </a:schemeClr>
                          </a:solidFill>
                          <a:effectLst/>
                        </a:rPr>
                        <a:t>Did</a:t>
                      </a:r>
                      <a:r>
                        <a:rPr lang="de-CH" sz="1200" u="none" dirty="0">
                          <a:solidFill>
                            <a:schemeClr val="bg1">
                              <a:lumMod val="85000"/>
                            </a:schemeClr>
                          </a:solidFill>
                          <a:effectLst/>
                        </a:rPr>
                        <a:t>. &amp; Päd.</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5"/>
                  </a:ext>
                </a:extLst>
              </a:tr>
              <a:tr h="223545">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4.2) Literaturhinweise &amp; Quellenangaben</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6"/>
                  </a:ext>
                </a:extLst>
              </a:tr>
              <a:tr h="184099">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4.3) Lehrpersoneninformationen zur Komp.</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 G↑</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7"/>
                  </a:ext>
                </a:extLst>
              </a:tr>
              <a:tr h="296291">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5) Lehrpersonenunterlagen zum komp. Lehren</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G↑, 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D,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8"/>
                  </a:ext>
                </a:extLst>
              </a:tr>
              <a:tr h="223545">
                <a:tc rowSpan="8">
                  <a:txBody>
                    <a:bodyPr/>
                    <a:lstStyle/>
                    <a:p>
                      <a:pPr marL="21590" algn="l">
                        <a:spcBef>
                          <a:spcPts val="600"/>
                        </a:spcBef>
                        <a:spcAft>
                          <a:spcPts val="0"/>
                        </a:spcAft>
                      </a:pPr>
                      <a:r>
                        <a:rPr lang="de-CH" sz="1200" b="0" u="none" dirty="0" smtClean="0">
                          <a:solidFill>
                            <a:schemeClr val="tx1"/>
                          </a:solidFill>
                          <a:effectLst/>
                        </a:rPr>
                        <a:t>Competence-</a:t>
                      </a:r>
                      <a:r>
                        <a:rPr lang="de-CH" sz="1200" b="0" u="none" dirty="0" err="1" smtClean="0">
                          <a:solidFill>
                            <a:schemeClr val="tx1"/>
                          </a:solidFill>
                          <a:effectLst/>
                        </a:rPr>
                        <a:t>orientated</a:t>
                      </a:r>
                      <a:r>
                        <a:rPr lang="de-CH" sz="1200" b="0" u="none" baseline="0" dirty="0" smtClean="0">
                          <a:solidFill>
                            <a:schemeClr val="tx1"/>
                          </a:solidFill>
                          <a:effectLst/>
                        </a:rPr>
                        <a:t> </a:t>
                      </a:r>
                      <a:r>
                        <a:rPr lang="de-CH" sz="1200" b="0" u="none" baseline="0" dirty="0" err="1" smtClean="0">
                          <a:solidFill>
                            <a:schemeClr val="tx1"/>
                          </a:solidFill>
                          <a:effectLst/>
                        </a:rPr>
                        <a:t>learning</a:t>
                      </a:r>
                      <a:endParaRPr lang="de-CH" sz="1200" b="0" u="none" dirty="0">
                        <a:solidFill>
                          <a:schemeClr val="tx1"/>
                        </a:solidFill>
                        <a:effectLst/>
                        <a:latin typeface="Calibri"/>
                        <a:ea typeface="Times New Roman"/>
                        <a:cs typeface="Calibri"/>
                      </a:endParaRPr>
                    </a:p>
                  </a:txBody>
                  <a:tcPr marL="19986" marR="19986" marT="0" marB="0">
                    <a:solidFill>
                      <a:schemeClr val="bg1">
                        <a:lumMod val="75000"/>
                      </a:schemeClr>
                    </a:solidFill>
                  </a:tcPr>
                </a:tc>
                <a:tc>
                  <a:txBody>
                    <a:bodyPr/>
                    <a:lstStyle/>
                    <a:p>
                      <a:pPr marL="111760" indent="-80010" algn="l">
                        <a:spcBef>
                          <a:spcPts val="600"/>
                        </a:spcBef>
                        <a:spcAft>
                          <a:spcPts val="0"/>
                        </a:spcAft>
                      </a:pPr>
                      <a:r>
                        <a:rPr lang="de-CH" sz="1200" u="none" dirty="0">
                          <a:solidFill>
                            <a:schemeClr val="bg1">
                              <a:lumMod val="85000"/>
                            </a:schemeClr>
                          </a:solidFill>
                          <a:effectLst/>
                        </a:rPr>
                        <a:t>6) Lernen aufgrund Didaktischer Rekonstruktion</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9"/>
                  </a:ext>
                </a:extLst>
              </a:tr>
              <a:tr h="223545">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6.1) Open Inquiry Learning</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10"/>
                  </a:ext>
                </a:extLst>
              </a:tr>
              <a:tr h="223545">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6.2) Lernen durch  Präkonzeptberücksichtigung</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11"/>
                  </a:ext>
                </a:extLst>
              </a:tr>
              <a:tr h="347254">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6.3) Lernen durch Konzepte und Modelle</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a:txBody>
                    <a:bodyPr/>
                    <a:lstStyle/>
                    <a:p>
                      <a:pPr marL="21590" marR="0" indent="0" algn="ctr" defTabSz="457126" rtl="0" eaLnBrk="1" fontAlgn="auto" latinLnBrk="0" hangingPunct="1">
                        <a:lnSpc>
                          <a:spcPct val="100000"/>
                        </a:lnSpc>
                        <a:spcBef>
                          <a:spcPts val="600"/>
                        </a:spcBef>
                        <a:spcAft>
                          <a:spcPts val="600"/>
                        </a:spcAft>
                        <a:buClrTx/>
                        <a:buSzTx/>
                        <a:buFontTx/>
                        <a:buNone/>
                        <a:tabLst/>
                        <a:defRPr/>
                      </a:pPr>
                      <a:r>
                        <a:rPr lang="de-CH" sz="1200" u="none" dirty="0">
                          <a:solidFill>
                            <a:schemeClr val="bg1">
                              <a:lumMod val="85000"/>
                            </a:schemeClr>
                          </a:solidFill>
                          <a:effectLst/>
                        </a:rPr>
                        <a:t>G↓</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extLst>
                  <a:ext uri="{0D108BD9-81ED-4DB2-BD59-A6C34878D82A}">
                    <a16:rowId xmlns:a16="http://schemas.microsoft.com/office/drawing/2014/main" val="10012"/>
                  </a:ext>
                </a:extLst>
              </a:tr>
              <a:tr h="184099">
                <a:tc vMerge="1">
                  <a:txBody>
                    <a:bodyPr/>
                    <a:lstStyle/>
                    <a:p>
                      <a:endParaRPr lang="de-CH"/>
                    </a:p>
                  </a:txBody>
                  <a:tcPr/>
                </a:tc>
                <a:tc>
                  <a:txBody>
                    <a:bodyPr/>
                    <a:lstStyle/>
                    <a:p>
                      <a:pPr marL="111760" indent="-80010" algn="l">
                        <a:spcBef>
                          <a:spcPts val="600"/>
                        </a:spcBef>
                        <a:spcAft>
                          <a:spcPts val="600"/>
                        </a:spcAft>
                      </a:pPr>
                      <a:r>
                        <a:rPr lang="de-CH" sz="1200" u="none" dirty="0">
                          <a:solidFill>
                            <a:schemeClr val="accent2">
                              <a:lumMod val="50000"/>
                            </a:schemeClr>
                          </a:solidFill>
                          <a:effectLst/>
                        </a:rPr>
                        <a:t>7) </a:t>
                      </a:r>
                      <a:r>
                        <a:rPr lang="de-CH" sz="1200" u="none" dirty="0" smtClean="0">
                          <a:solidFill>
                            <a:schemeClr val="accent2">
                              <a:lumMod val="50000"/>
                            </a:schemeClr>
                          </a:solidFill>
                          <a:effectLst/>
                        </a:rPr>
                        <a:t>P</a:t>
                      </a:r>
                      <a:r>
                        <a:rPr lang="en-GB" sz="1200" u="none" dirty="0" err="1" smtClean="0">
                          <a:solidFill>
                            <a:schemeClr val="accent2">
                              <a:lumMod val="50000"/>
                            </a:schemeClr>
                          </a:solidFill>
                          <a:effectLst/>
                        </a:rPr>
                        <a:t>recise</a:t>
                      </a:r>
                      <a:r>
                        <a:rPr lang="en-GB" sz="1200" u="none" dirty="0" smtClean="0">
                          <a:solidFill>
                            <a:schemeClr val="accent2">
                              <a:lumMod val="50000"/>
                            </a:schemeClr>
                          </a:solidFill>
                          <a:effectLst/>
                        </a:rPr>
                        <a:t> instructions for tasks, assessments &amp; experiments</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hMerge="1">
                  <a:txBody>
                    <a:bodyPr/>
                    <a:lstStyle/>
                    <a:p>
                      <a:endParaRPr lang="de-CH"/>
                    </a:p>
                  </a:txBody>
                  <a:tcPr/>
                </a:tc>
                <a:extLst>
                  <a:ext uri="{0D108BD9-81ED-4DB2-BD59-A6C34878D82A}">
                    <a16:rowId xmlns:a16="http://schemas.microsoft.com/office/drawing/2014/main" val="10013"/>
                  </a:ext>
                </a:extLst>
              </a:tr>
              <a:tr h="184099">
                <a:tc vMerge="1">
                  <a:txBody>
                    <a:bodyPr/>
                    <a:lstStyle/>
                    <a:p>
                      <a:endParaRPr lang="de-CH"/>
                    </a:p>
                  </a:txBody>
                  <a:tcPr/>
                </a:tc>
                <a:tc>
                  <a:txBody>
                    <a:bodyPr/>
                    <a:lstStyle/>
                    <a:p>
                      <a:pPr marL="80010" indent="-80010" algn="l">
                        <a:spcBef>
                          <a:spcPts val="600"/>
                        </a:spcBef>
                        <a:spcAft>
                          <a:spcPts val="600"/>
                        </a:spcAft>
                      </a:pPr>
                      <a:r>
                        <a:rPr lang="de-CH" sz="1200" u="none" dirty="0">
                          <a:solidFill>
                            <a:schemeClr val="accent2">
                              <a:lumMod val="50000"/>
                            </a:schemeClr>
                          </a:solidFill>
                          <a:effectLst/>
                        </a:rPr>
                        <a:t>8) </a:t>
                      </a:r>
                      <a:r>
                        <a:rPr lang="de-CH" sz="1200" u="none" dirty="0" smtClean="0">
                          <a:solidFill>
                            <a:schemeClr val="accent2">
                              <a:lumMod val="50000"/>
                            </a:schemeClr>
                          </a:solidFill>
                          <a:effectLst/>
                        </a:rPr>
                        <a:t>Motivational </a:t>
                      </a:r>
                      <a:r>
                        <a:rPr lang="de-CH" sz="1200" u="none" dirty="0" err="1" smtClean="0">
                          <a:solidFill>
                            <a:schemeClr val="accent2">
                              <a:lumMod val="50000"/>
                            </a:schemeClr>
                          </a:solidFill>
                          <a:effectLst/>
                        </a:rPr>
                        <a:t>aspects</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of</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learning</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a:txBody>
                    <a:bodyPr/>
                    <a:lstStyle/>
                    <a:p>
                      <a:pPr marL="80010" indent="-80010" algn="ctr">
                        <a:spcBef>
                          <a:spcPts val="600"/>
                        </a:spcBef>
                        <a:spcAft>
                          <a:spcPts val="600"/>
                        </a:spcAft>
                      </a:pPr>
                      <a:r>
                        <a:rPr lang="de-CH" sz="1200" u="none" dirty="0">
                          <a:solidFill>
                            <a:schemeClr val="bg1"/>
                          </a:solidFill>
                          <a:effectLst/>
                        </a:rPr>
                        <a:t>G↑</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gridSpan="2">
                  <a:txBody>
                    <a:bodyPr/>
                    <a:lstStyle/>
                    <a:p>
                      <a:pPr marL="80010" indent="-80010" algn="ctr">
                        <a:spcBef>
                          <a:spcPts val="600"/>
                        </a:spcBef>
                        <a:spcAft>
                          <a:spcPts val="600"/>
                        </a:spcAft>
                      </a:pPr>
                      <a:r>
                        <a:rPr lang="de-CH" sz="1200" u="none" dirty="0">
                          <a:solidFill>
                            <a:schemeClr val="bg1"/>
                          </a:solidFill>
                          <a:effectLst/>
                        </a:rPr>
                        <a:t>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pPr marL="80010" indent="-8001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a:txBody>
                    <a:bodyPr/>
                    <a:lstStyle/>
                    <a:p>
                      <a:pPr marL="80010" indent="-8001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extLst>
                  <a:ext uri="{0D108BD9-81ED-4DB2-BD59-A6C34878D82A}">
                    <a16:rowId xmlns:a16="http://schemas.microsoft.com/office/drawing/2014/main" val="10014"/>
                  </a:ext>
                </a:extLst>
              </a:tr>
              <a:tr h="184099">
                <a:tc vMerge="1">
                  <a:txBody>
                    <a:bodyPr/>
                    <a:lstStyle/>
                    <a:p>
                      <a:endParaRPr lang="de-CH"/>
                    </a:p>
                  </a:txBody>
                  <a:tcPr/>
                </a:tc>
                <a:tc>
                  <a:txBody>
                    <a:bodyPr/>
                    <a:lstStyle/>
                    <a:p>
                      <a:pPr marL="80010" indent="-80010" algn="l">
                        <a:spcBef>
                          <a:spcPts val="600"/>
                        </a:spcBef>
                        <a:spcAft>
                          <a:spcPts val="600"/>
                        </a:spcAft>
                      </a:pPr>
                      <a:r>
                        <a:rPr lang="de-CH" sz="1200" u="none" dirty="0">
                          <a:solidFill>
                            <a:schemeClr val="accent2">
                              <a:lumMod val="50000"/>
                            </a:schemeClr>
                          </a:solidFill>
                          <a:effectLst/>
                        </a:rPr>
                        <a:t>8.1) </a:t>
                      </a:r>
                      <a:r>
                        <a:rPr lang="de-CH" sz="1200" u="none" dirty="0" err="1" smtClean="0">
                          <a:solidFill>
                            <a:schemeClr val="accent2">
                              <a:lumMod val="50000"/>
                            </a:schemeClr>
                          </a:solidFill>
                          <a:effectLst/>
                        </a:rPr>
                        <a:t>historical</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highlights</a:t>
                      </a:r>
                      <a:r>
                        <a:rPr lang="de-CH" sz="1200" u="none" dirty="0" smtClean="0">
                          <a:solidFill>
                            <a:schemeClr val="accent2">
                              <a:lumMod val="50000"/>
                            </a:schemeClr>
                          </a:solidFill>
                          <a:effectLst/>
                        </a:rPr>
                        <a:t> &amp; </a:t>
                      </a:r>
                      <a:r>
                        <a:rPr lang="de-CH" sz="1200" u="none" dirty="0" err="1" smtClean="0">
                          <a:solidFill>
                            <a:schemeClr val="accent2">
                              <a:lumMod val="50000"/>
                            </a:schemeClr>
                          </a:solidFill>
                          <a:effectLst/>
                        </a:rPr>
                        <a:t>experiments</a:t>
                      </a:r>
                      <a:r>
                        <a:rPr lang="de-CH" sz="1200" u="none" baseline="0" dirty="0" smtClean="0">
                          <a:solidFill>
                            <a:schemeClr val="accent2">
                              <a:lumMod val="50000"/>
                            </a:schemeClr>
                          </a:solidFill>
                          <a:effectLst/>
                        </a:rPr>
                        <a:t> </a:t>
                      </a:r>
                      <a:r>
                        <a:rPr lang="de-CH" sz="1200" u="none" baseline="0" dirty="0" err="1" smtClean="0">
                          <a:solidFill>
                            <a:schemeClr val="accent2">
                              <a:lumMod val="50000"/>
                            </a:schemeClr>
                          </a:solidFill>
                          <a:effectLst/>
                        </a:rPr>
                        <a:t>for</a:t>
                      </a:r>
                      <a:r>
                        <a:rPr lang="de-CH" sz="1200" u="none" baseline="0" dirty="0" smtClean="0">
                          <a:solidFill>
                            <a:schemeClr val="accent2">
                              <a:lumMod val="50000"/>
                            </a:schemeClr>
                          </a:solidFill>
                          <a:effectLst/>
                        </a:rPr>
                        <a:t> motivational </a:t>
                      </a:r>
                      <a:r>
                        <a:rPr lang="de-CH" sz="1200" u="none" baseline="0" dirty="0" err="1" smtClean="0">
                          <a:solidFill>
                            <a:schemeClr val="accent2">
                              <a:lumMod val="50000"/>
                            </a:schemeClr>
                          </a:solidFill>
                          <a:effectLst/>
                        </a:rPr>
                        <a:t>reasons</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a:txBody>
                    <a:bodyPr/>
                    <a:lstStyle/>
                    <a:p>
                      <a:pPr marL="80010" indent="-80010" algn="ctr">
                        <a:spcBef>
                          <a:spcPts val="600"/>
                        </a:spcBef>
                        <a:spcAft>
                          <a:spcPts val="600"/>
                        </a:spcAft>
                      </a:pPr>
                      <a:r>
                        <a:rPr lang="de-CH" sz="1200" u="none" dirty="0">
                          <a:solidFill>
                            <a:schemeClr val="bg1"/>
                          </a:solidFill>
                          <a:effectLst/>
                        </a:rPr>
                        <a:t>G↑</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gridSpan="2">
                  <a:txBody>
                    <a:bodyPr/>
                    <a:lstStyle/>
                    <a:p>
                      <a:pPr marL="80010" indent="-80010" algn="ctr">
                        <a:spcBef>
                          <a:spcPts val="600"/>
                        </a:spcBef>
                        <a:spcAft>
                          <a:spcPts val="600"/>
                        </a:spcAft>
                      </a:pPr>
                      <a:r>
                        <a:rPr lang="de-CH" sz="1200" u="none" dirty="0">
                          <a:solidFill>
                            <a:schemeClr val="bg1"/>
                          </a:solidFill>
                          <a:effectLst/>
                        </a:rPr>
                        <a:t>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pPr marL="80010" indent="-8001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a:txBody>
                    <a:bodyPr/>
                    <a:lstStyle/>
                    <a:p>
                      <a:pPr marL="80010" indent="-8001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extLst>
                  <a:ext uri="{0D108BD9-81ED-4DB2-BD59-A6C34878D82A}">
                    <a16:rowId xmlns:a16="http://schemas.microsoft.com/office/drawing/2014/main" val="10015"/>
                  </a:ext>
                </a:extLst>
              </a:tr>
              <a:tr h="184099">
                <a:tc vMerge="1">
                  <a:txBody>
                    <a:bodyPr/>
                    <a:lstStyle/>
                    <a:p>
                      <a:endParaRPr lang="de-CH"/>
                    </a:p>
                  </a:txBody>
                  <a:tcPr/>
                </a:tc>
                <a:tc>
                  <a:txBody>
                    <a:bodyPr/>
                    <a:lstStyle/>
                    <a:p>
                      <a:pPr marL="80010" indent="-80010" algn="l">
                        <a:spcBef>
                          <a:spcPts val="600"/>
                        </a:spcBef>
                        <a:spcAft>
                          <a:spcPts val="600"/>
                        </a:spcAft>
                      </a:pPr>
                      <a:r>
                        <a:rPr lang="de-CH" sz="1200" u="none" dirty="0">
                          <a:solidFill>
                            <a:schemeClr val="bg1">
                              <a:lumMod val="85000"/>
                            </a:schemeClr>
                          </a:solidFill>
                          <a:effectLst/>
                        </a:rPr>
                        <a:t>9) Lernen anhand von Aufträgen &amp; Experimenten </a:t>
                      </a:r>
                      <a:endParaRPr lang="de-CH" sz="1200" u="none" dirty="0">
                        <a:solidFill>
                          <a:schemeClr val="bg1">
                            <a:lumMod val="85000"/>
                          </a:schemeClr>
                        </a:solidFill>
                        <a:effectLst/>
                        <a:latin typeface="Calibri"/>
                        <a:ea typeface="Times New Roman"/>
                        <a:cs typeface="Calibri"/>
                      </a:endParaRPr>
                    </a:p>
                  </a:txBody>
                  <a:tcPr marL="19986" marR="19986" marT="0" marB="0" anchor="ctr">
                    <a:lnR w="12700" cmpd="sng">
                      <a:noFill/>
                    </a:lnR>
                    <a:solidFill>
                      <a:schemeClr val="bg1">
                        <a:lumMod val="85000"/>
                      </a:schemeClr>
                    </a:solidFill>
                  </a:tcPr>
                </a:tc>
                <a:tc gridSpan="4">
                  <a:txBody>
                    <a:bodyPr/>
                    <a:lstStyle/>
                    <a:p>
                      <a:pPr marL="80010" marR="0" indent="-80010" algn="ctr" defTabSz="457126" rtl="0" eaLnBrk="1" fontAlgn="auto" latinLnBrk="0" hangingPunct="1">
                        <a:lnSpc>
                          <a:spcPct val="100000"/>
                        </a:lnSpc>
                        <a:spcBef>
                          <a:spcPts val="600"/>
                        </a:spcBef>
                        <a:spcAft>
                          <a:spcPts val="600"/>
                        </a:spcAft>
                        <a:buClrTx/>
                        <a:buSzTx/>
                        <a:buFontTx/>
                        <a:buNone/>
                        <a:tabLst/>
                        <a:defRPr/>
                      </a:pPr>
                      <a:r>
                        <a:rPr lang="de-CH" sz="1200" u="none" dirty="0">
                          <a:solidFill>
                            <a:schemeClr val="bg1">
                              <a:lumMod val="85000"/>
                            </a:schemeClr>
                          </a:solidFill>
                          <a:effectLst/>
                        </a:rPr>
                        <a:t> ------------------------- </a:t>
                      </a:r>
                      <a:endParaRPr lang="de-CH" sz="1200" u="none" dirty="0">
                        <a:solidFill>
                          <a:schemeClr val="bg1">
                            <a:lumMod val="85000"/>
                          </a:schemeClr>
                        </a:solidFill>
                        <a:effectLst/>
                        <a:latin typeface="Calibri"/>
                        <a:ea typeface="Times New Roman"/>
                        <a:cs typeface="Calibri"/>
                      </a:endParaRPr>
                    </a:p>
                  </a:txBody>
                  <a:tcPr marL="19986" marR="19986" marT="0" marB="0" anchor="b">
                    <a:lnL w="12700" cmpd="sng">
                      <a:noFill/>
                    </a:lnL>
                    <a:lnR w="12700" cmpd="sng">
                      <a:noFill/>
                    </a:lnR>
                    <a:lnB w="12700" cmpd="sng">
                      <a:noFill/>
                    </a:lnB>
                    <a:lnTlToBr w="12700" cap="flat" cmpd="sng" algn="ctr">
                      <a:noFill/>
                      <a:prstDash val="solid"/>
                      <a:round/>
                      <a:headEnd type="none" w="med" len="med"/>
                      <a:tailEnd type="none" w="med" len="med"/>
                    </a:lnTlToBr>
                    <a:lnBlToTr w="12700" cmpd="sng">
                      <a:noFill/>
                      <a:prstDash val="solid"/>
                    </a:lnBlToTr>
                    <a:solidFill>
                      <a:schemeClr val="bg1">
                        <a:lumMod val="8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16"/>
                  </a:ext>
                </a:extLst>
              </a:tr>
              <a:tr h="552298">
                <a:tc gridSpan="6">
                  <a:txBody>
                    <a:bodyPr/>
                    <a:lstStyle/>
                    <a:p>
                      <a:r>
                        <a:rPr lang="de-CH" sz="1200" b="1" kern="1200" dirty="0" smtClean="0">
                          <a:solidFill>
                            <a:schemeClr val="tx1"/>
                          </a:solidFill>
                          <a:effectLst/>
                          <a:latin typeface="+mn-lt"/>
                          <a:ea typeface="+mn-ea"/>
                          <a:cs typeface="+mn-cs"/>
                        </a:rPr>
                        <a:t>Notes: </a:t>
                      </a:r>
                      <a:r>
                        <a:rPr lang="de-CH" sz="1200" b="0" kern="1200" dirty="0">
                          <a:solidFill>
                            <a:schemeClr val="tx1"/>
                          </a:solidFill>
                          <a:effectLst/>
                          <a:latin typeface="+mn-lt"/>
                          <a:ea typeface="+mn-ea"/>
                          <a:cs typeface="+mn-cs"/>
                        </a:rPr>
                        <a:t>- G: </a:t>
                      </a:r>
                      <a:r>
                        <a:rPr lang="de-CH" sz="1200" b="0" kern="1200" dirty="0" smtClean="0">
                          <a:solidFill>
                            <a:schemeClr val="tx1"/>
                          </a:solidFill>
                          <a:effectLst/>
                          <a:latin typeface="+mn-lt"/>
                          <a:ea typeface="+mn-ea"/>
                          <a:cs typeface="+mn-cs"/>
                        </a:rPr>
                        <a:t>Primary </a:t>
                      </a:r>
                      <a:r>
                        <a:rPr lang="de-CH" sz="1200" b="0" kern="1200" dirty="0" err="1" smtClean="0">
                          <a:solidFill>
                            <a:schemeClr val="tx1"/>
                          </a:solidFill>
                          <a:effectLst/>
                          <a:latin typeface="+mn-lt"/>
                          <a:ea typeface="+mn-ea"/>
                          <a:cs typeface="+mn-cs"/>
                        </a:rPr>
                        <a:t>Teacher</a:t>
                      </a:r>
                      <a:r>
                        <a:rPr lang="de-CH" sz="1200" b="0" kern="1200" dirty="0" smtClean="0">
                          <a:solidFill>
                            <a:schemeClr val="tx1"/>
                          </a:solidFill>
                          <a:effectLst/>
                          <a:latin typeface="+mn-lt"/>
                          <a:ea typeface="+mn-ea"/>
                          <a:cs typeface="+mn-cs"/>
                        </a:rPr>
                        <a:t>, </a:t>
                      </a:r>
                      <a:r>
                        <a:rPr lang="de-CH" sz="1200" b="0" kern="1200" dirty="0">
                          <a:solidFill>
                            <a:schemeClr val="tx1"/>
                          </a:solidFill>
                          <a:effectLst/>
                          <a:latin typeface="+mn-lt"/>
                          <a:ea typeface="+mn-ea"/>
                          <a:cs typeface="+mn-cs"/>
                        </a:rPr>
                        <a:t>S: </a:t>
                      </a:r>
                      <a:r>
                        <a:rPr lang="de-CH" sz="1200" b="0" kern="1200" dirty="0" err="1" smtClean="0">
                          <a:solidFill>
                            <a:schemeClr val="tx1"/>
                          </a:solidFill>
                          <a:effectLst/>
                          <a:latin typeface="+mn-lt"/>
                          <a:ea typeface="+mn-ea"/>
                          <a:cs typeface="+mn-cs"/>
                        </a:rPr>
                        <a:t>Secondary</a:t>
                      </a:r>
                      <a:r>
                        <a:rPr lang="de-CH" sz="1200" b="0" kern="1200" dirty="0" smtClean="0">
                          <a:solidFill>
                            <a:schemeClr val="tx1"/>
                          </a:solidFill>
                          <a:effectLst/>
                          <a:latin typeface="+mn-lt"/>
                          <a:ea typeface="+mn-ea"/>
                          <a:cs typeface="+mn-cs"/>
                        </a:rPr>
                        <a:t> </a:t>
                      </a:r>
                      <a:r>
                        <a:rPr lang="de-CH" sz="1200" b="0" kern="1200" dirty="0" err="1" smtClean="0">
                          <a:solidFill>
                            <a:schemeClr val="tx1"/>
                          </a:solidFill>
                          <a:effectLst/>
                          <a:latin typeface="+mn-lt"/>
                          <a:ea typeface="+mn-ea"/>
                          <a:cs typeface="+mn-cs"/>
                        </a:rPr>
                        <a:t>Teacher</a:t>
                      </a:r>
                      <a:r>
                        <a:rPr lang="de-CH" sz="1200" b="0" kern="1200" dirty="0" smtClean="0">
                          <a:solidFill>
                            <a:schemeClr val="tx1"/>
                          </a:solidFill>
                          <a:effectLst/>
                          <a:latin typeface="+mn-lt"/>
                          <a:ea typeface="+mn-ea"/>
                          <a:cs typeface="+mn-cs"/>
                        </a:rPr>
                        <a:t>, </a:t>
                      </a:r>
                      <a:r>
                        <a:rPr lang="de-CH" sz="1200" b="0" kern="1200" dirty="0">
                          <a:solidFill>
                            <a:schemeClr val="tx1"/>
                          </a:solidFill>
                          <a:effectLst/>
                          <a:latin typeface="+mn-lt"/>
                          <a:ea typeface="+mn-ea"/>
                          <a:cs typeface="+mn-cs"/>
                        </a:rPr>
                        <a:t>D: </a:t>
                      </a:r>
                      <a:r>
                        <a:rPr lang="de-CH" sz="1200" b="0" kern="1200" dirty="0" err="1" smtClean="0">
                          <a:solidFill>
                            <a:schemeClr val="tx1"/>
                          </a:solidFill>
                          <a:effectLst/>
                          <a:latin typeface="+mn-lt"/>
                          <a:ea typeface="+mn-ea"/>
                          <a:cs typeface="+mn-cs"/>
                        </a:rPr>
                        <a:t>Teacher</a:t>
                      </a:r>
                      <a:r>
                        <a:rPr lang="de-CH" sz="1200" b="0" kern="1200" baseline="0" dirty="0" smtClean="0">
                          <a:solidFill>
                            <a:schemeClr val="tx1"/>
                          </a:solidFill>
                          <a:effectLst/>
                          <a:latin typeface="+mn-lt"/>
                          <a:ea typeface="+mn-ea"/>
                          <a:cs typeface="+mn-cs"/>
                        </a:rPr>
                        <a:t> Trainers/ Academic Professionals</a:t>
                      </a:r>
                      <a:r>
                        <a:rPr lang="de-CH" sz="1200" b="0" kern="1200" dirty="0" smtClean="0">
                          <a:solidFill>
                            <a:schemeClr val="tx1"/>
                          </a:solidFill>
                          <a:effectLst/>
                          <a:latin typeface="+mn-lt"/>
                          <a:ea typeface="+mn-ea"/>
                          <a:cs typeface="+mn-cs"/>
                        </a:rPr>
                        <a:t> </a:t>
                      </a:r>
                    </a:p>
                    <a:p>
                      <a:r>
                        <a:rPr lang="de-CH" sz="1200" b="0" kern="1200" dirty="0" smtClean="0">
                          <a:solidFill>
                            <a:schemeClr val="tx1"/>
                          </a:solidFill>
                          <a:effectLst/>
                          <a:latin typeface="+mn-lt"/>
                          <a:ea typeface="+mn-ea"/>
                          <a:cs typeface="+mn-cs"/>
                        </a:rPr>
                        <a:t>- </a:t>
                      </a:r>
                      <a:r>
                        <a:rPr lang="de-CH" sz="1200" b="0" kern="1200" dirty="0">
                          <a:solidFill>
                            <a:schemeClr val="tx1"/>
                          </a:solidFill>
                          <a:effectLst/>
                          <a:latin typeface="+mn-lt"/>
                          <a:ea typeface="+mn-ea"/>
                          <a:cs typeface="+mn-cs"/>
                        </a:rPr>
                        <a:t>↑: </a:t>
                      </a:r>
                      <a:r>
                        <a:rPr lang="de-CH" sz="1200" b="0" kern="1200" dirty="0" err="1">
                          <a:solidFill>
                            <a:schemeClr val="tx1"/>
                          </a:solidFill>
                          <a:effectLst/>
                          <a:latin typeface="+mn-lt"/>
                          <a:ea typeface="+mn-ea"/>
                          <a:cs typeface="+mn-cs"/>
                        </a:rPr>
                        <a:t>sig</a:t>
                      </a:r>
                      <a:r>
                        <a:rPr lang="de-CH" sz="1200" b="0" kern="1200" dirty="0">
                          <a:solidFill>
                            <a:schemeClr val="tx1"/>
                          </a:solidFill>
                          <a:effectLst/>
                          <a:latin typeface="+mn-lt"/>
                          <a:ea typeface="+mn-ea"/>
                          <a:cs typeface="+mn-cs"/>
                        </a:rPr>
                        <a:t>. </a:t>
                      </a:r>
                      <a:r>
                        <a:rPr lang="de-CH" sz="1200" b="0" kern="1200" dirty="0" smtClean="0">
                          <a:solidFill>
                            <a:schemeClr val="tx1"/>
                          </a:solidFill>
                          <a:effectLst/>
                          <a:latin typeface="+mn-lt"/>
                          <a:ea typeface="+mn-ea"/>
                          <a:cs typeface="+mn-cs"/>
                        </a:rPr>
                        <a:t>high </a:t>
                      </a:r>
                      <a:r>
                        <a:rPr lang="de-CH" sz="1200" b="0" kern="1200" dirty="0">
                          <a:solidFill>
                            <a:schemeClr val="tx1"/>
                          </a:solidFill>
                          <a:effectLst/>
                          <a:latin typeface="+mn-lt"/>
                          <a:ea typeface="+mn-ea"/>
                          <a:cs typeface="+mn-cs"/>
                        </a:rPr>
                        <a:t>M, ↓: </a:t>
                      </a:r>
                      <a:r>
                        <a:rPr lang="de-CH" sz="1200" b="0" kern="1200" dirty="0" err="1">
                          <a:solidFill>
                            <a:schemeClr val="tx1"/>
                          </a:solidFill>
                          <a:effectLst/>
                          <a:latin typeface="+mn-lt"/>
                          <a:ea typeface="+mn-ea"/>
                          <a:cs typeface="+mn-cs"/>
                        </a:rPr>
                        <a:t>sig</a:t>
                      </a:r>
                      <a:r>
                        <a:rPr lang="de-CH" sz="1200" b="0" kern="1200" dirty="0">
                          <a:solidFill>
                            <a:schemeClr val="tx1"/>
                          </a:solidFill>
                          <a:effectLst/>
                          <a:latin typeface="+mn-lt"/>
                          <a:ea typeface="+mn-ea"/>
                          <a:cs typeface="+mn-cs"/>
                        </a:rPr>
                        <a:t>. </a:t>
                      </a:r>
                      <a:r>
                        <a:rPr lang="de-CH" sz="1200" b="0" kern="1200" dirty="0" err="1" smtClean="0">
                          <a:solidFill>
                            <a:schemeClr val="tx1"/>
                          </a:solidFill>
                          <a:effectLst/>
                          <a:latin typeface="+mn-lt"/>
                          <a:ea typeface="+mn-ea"/>
                          <a:cs typeface="+mn-cs"/>
                        </a:rPr>
                        <a:t>low</a:t>
                      </a:r>
                      <a:r>
                        <a:rPr lang="de-CH" sz="1200" b="0" kern="1200" dirty="0" smtClean="0">
                          <a:solidFill>
                            <a:schemeClr val="tx1"/>
                          </a:solidFill>
                          <a:effectLst/>
                          <a:latin typeface="+mn-lt"/>
                          <a:ea typeface="+mn-ea"/>
                          <a:cs typeface="+mn-cs"/>
                        </a:rPr>
                        <a:t> </a:t>
                      </a:r>
                      <a:r>
                        <a:rPr lang="de-CH" sz="1200" b="0" kern="1200" dirty="0">
                          <a:solidFill>
                            <a:schemeClr val="tx1"/>
                          </a:solidFill>
                          <a:effectLst/>
                          <a:latin typeface="+mn-lt"/>
                          <a:ea typeface="+mn-ea"/>
                          <a:cs typeface="+mn-cs"/>
                        </a:rPr>
                        <a:t>M, ↕: </a:t>
                      </a:r>
                      <a:r>
                        <a:rPr lang="de-CH" sz="1200" b="0" kern="1200" dirty="0" err="1">
                          <a:solidFill>
                            <a:schemeClr val="tx1"/>
                          </a:solidFill>
                          <a:effectLst/>
                          <a:latin typeface="+mn-lt"/>
                          <a:ea typeface="+mn-ea"/>
                          <a:cs typeface="+mn-cs"/>
                        </a:rPr>
                        <a:t>sig</a:t>
                      </a:r>
                      <a:r>
                        <a:rPr lang="de-CH" sz="1200" b="0" kern="1200" dirty="0">
                          <a:solidFill>
                            <a:schemeClr val="tx1"/>
                          </a:solidFill>
                          <a:effectLst/>
                          <a:latin typeface="+mn-lt"/>
                          <a:ea typeface="+mn-ea"/>
                          <a:cs typeface="+mn-cs"/>
                        </a:rPr>
                        <a:t>. </a:t>
                      </a:r>
                      <a:r>
                        <a:rPr lang="de-CH" sz="1200" b="0" kern="1200" dirty="0" smtClean="0">
                          <a:solidFill>
                            <a:schemeClr val="tx1"/>
                          </a:solidFill>
                          <a:effectLst/>
                          <a:latin typeface="+mn-lt"/>
                          <a:ea typeface="+mn-ea"/>
                          <a:cs typeface="+mn-cs"/>
                        </a:rPr>
                        <a:t>high </a:t>
                      </a:r>
                      <a:r>
                        <a:rPr lang="de-CH" sz="1200" b="0" kern="1200" dirty="0">
                          <a:solidFill>
                            <a:schemeClr val="tx1"/>
                          </a:solidFill>
                          <a:effectLst/>
                          <a:latin typeface="+mn-lt"/>
                          <a:ea typeface="+mn-ea"/>
                          <a:cs typeface="+mn-cs"/>
                        </a:rPr>
                        <a:t>&amp; </a:t>
                      </a:r>
                      <a:r>
                        <a:rPr lang="de-CH" sz="1200" b="0" kern="1200" dirty="0" err="1">
                          <a:solidFill>
                            <a:schemeClr val="tx1"/>
                          </a:solidFill>
                          <a:effectLst/>
                          <a:latin typeface="+mn-lt"/>
                          <a:ea typeface="+mn-ea"/>
                          <a:cs typeface="+mn-cs"/>
                        </a:rPr>
                        <a:t>sig</a:t>
                      </a:r>
                      <a:r>
                        <a:rPr lang="de-CH" sz="1200" b="0" kern="1200" dirty="0">
                          <a:solidFill>
                            <a:schemeClr val="tx1"/>
                          </a:solidFill>
                          <a:effectLst/>
                          <a:latin typeface="+mn-lt"/>
                          <a:ea typeface="+mn-ea"/>
                          <a:cs typeface="+mn-cs"/>
                        </a:rPr>
                        <a:t>. </a:t>
                      </a:r>
                      <a:r>
                        <a:rPr lang="de-CH" sz="1200" b="0" kern="1200" dirty="0" err="1" smtClean="0">
                          <a:solidFill>
                            <a:schemeClr val="tx1"/>
                          </a:solidFill>
                          <a:effectLst/>
                          <a:latin typeface="+mn-lt"/>
                          <a:ea typeface="+mn-ea"/>
                          <a:cs typeface="+mn-cs"/>
                        </a:rPr>
                        <a:t>low</a:t>
                      </a:r>
                      <a:r>
                        <a:rPr lang="de-CH" sz="1200" b="0" kern="1200" dirty="0" smtClean="0">
                          <a:solidFill>
                            <a:schemeClr val="tx1"/>
                          </a:solidFill>
                          <a:effectLst/>
                          <a:latin typeface="+mn-lt"/>
                          <a:ea typeface="+mn-ea"/>
                          <a:cs typeface="+mn-cs"/>
                        </a:rPr>
                        <a:t> </a:t>
                      </a:r>
                      <a:r>
                        <a:rPr lang="de-CH" sz="1200" b="0" kern="1200" dirty="0">
                          <a:solidFill>
                            <a:schemeClr val="tx1"/>
                          </a:solidFill>
                          <a:effectLst/>
                          <a:latin typeface="+mn-lt"/>
                          <a:ea typeface="+mn-ea"/>
                          <a:cs typeface="+mn-cs"/>
                        </a:rPr>
                        <a:t>M, </a:t>
                      </a:r>
                      <a:r>
                        <a:rPr lang="de-CH" sz="1200" b="0" kern="1200" dirty="0" smtClean="0">
                          <a:solidFill>
                            <a:schemeClr val="tx1"/>
                          </a:solidFill>
                          <a:effectLst/>
                          <a:latin typeface="+mn-lt"/>
                          <a:ea typeface="+mn-ea"/>
                          <a:cs typeface="+mn-cs"/>
                        </a:rPr>
                        <a:t>so </a:t>
                      </a:r>
                      <a:r>
                        <a:rPr lang="de-CH" sz="1200" b="0" kern="1200" dirty="0" err="1" smtClean="0">
                          <a:solidFill>
                            <a:schemeClr val="tx1"/>
                          </a:solidFill>
                          <a:effectLst/>
                          <a:latin typeface="+mn-lt"/>
                          <a:ea typeface="+mn-ea"/>
                          <a:cs typeface="+mn-cs"/>
                        </a:rPr>
                        <a:t>arrow</a:t>
                      </a:r>
                      <a:r>
                        <a:rPr lang="de-CH" sz="1200" b="0" kern="1200" dirty="0" smtClean="0">
                          <a:solidFill>
                            <a:schemeClr val="tx1"/>
                          </a:solidFill>
                          <a:effectLst/>
                          <a:latin typeface="+mn-lt"/>
                          <a:ea typeface="+mn-ea"/>
                          <a:cs typeface="+mn-cs"/>
                        </a:rPr>
                        <a:t>: not </a:t>
                      </a:r>
                      <a:r>
                        <a:rPr lang="de-CH" sz="1200" b="0" kern="1200" dirty="0" err="1">
                          <a:solidFill>
                            <a:schemeClr val="tx1"/>
                          </a:solidFill>
                          <a:effectLst/>
                          <a:latin typeface="+mn-lt"/>
                          <a:ea typeface="+mn-ea"/>
                          <a:cs typeface="+mn-cs"/>
                        </a:rPr>
                        <a:t>s</a:t>
                      </a:r>
                      <a:r>
                        <a:rPr lang="de-CH" sz="1200" b="0" kern="1200" dirty="0" err="1" smtClean="0">
                          <a:solidFill>
                            <a:schemeClr val="tx1"/>
                          </a:solidFill>
                          <a:effectLst/>
                          <a:latin typeface="+mn-lt"/>
                          <a:ea typeface="+mn-ea"/>
                          <a:cs typeface="+mn-cs"/>
                        </a:rPr>
                        <a:t>ig</a:t>
                      </a:r>
                      <a:r>
                        <a:rPr lang="de-CH" sz="1200" b="0" kern="1200" dirty="0">
                          <a:solidFill>
                            <a:schemeClr val="tx1"/>
                          </a:solidFill>
                          <a:effectLst/>
                          <a:latin typeface="+mn-lt"/>
                          <a:ea typeface="+mn-ea"/>
                          <a:cs typeface="+mn-cs"/>
                        </a:rPr>
                        <a:t>.                                 </a:t>
                      </a:r>
                      <a:endParaRPr lang="de-CH" sz="1200" b="0" kern="1200" dirty="0" smtClean="0">
                        <a:solidFill>
                          <a:schemeClr val="tx1"/>
                        </a:solidFill>
                        <a:effectLst/>
                        <a:latin typeface="+mn-lt"/>
                        <a:ea typeface="+mn-ea"/>
                        <a:cs typeface="+mn-cs"/>
                      </a:endParaRPr>
                    </a:p>
                  </a:txBody>
                  <a:tcPr marL="19986" marR="19986" marT="0" marB="0">
                    <a:solidFill>
                      <a:srgbClr val="EEECE1"/>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17"/>
                  </a:ext>
                </a:extLst>
              </a:tr>
            </a:tbl>
          </a:graphicData>
        </a:graphic>
      </p:graphicFrame>
      <p:sp>
        <p:nvSpPr>
          <p:cNvPr id="13" name="Titel 1">
            <a:extLst>
              <a:ext uri="{FF2B5EF4-FFF2-40B4-BE49-F238E27FC236}">
                <a16:creationId xmlns:a16="http://schemas.microsoft.com/office/drawing/2014/main" id="{A080F408-7E44-465B-8DD5-869D5C1D9F12}"/>
              </a:ext>
            </a:extLst>
          </p:cNvPr>
          <p:cNvSpPr txBox="1">
            <a:spLocks/>
          </p:cNvSpPr>
          <p:nvPr/>
        </p:nvSpPr>
        <p:spPr>
          <a:xfrm>
            <a:off x="295951" y="185155"/>
            <a:ext cx="8630335" cy="1003829"/>
          </a:xfrm>
          <a:prstGeom prst="rect">
            <a:avLst/>
          </a:prstGeom>
          <a:solidFill>
            <a:schemeClr val="bg1"/>
          </a:solidFill>
        </p:spPr>
        <p:txBody>
          <a:bodyPr vert="horz" lIns="91440" tIns="45720" rIns="91440" bIns="45720" rtlCol="0" anchor="ctr">
            <a:normAutofit fontScale="90000" lnSpcReduction="10000"/>
          </a:bodyPr>
          <a:lstStyle>
            <a:lvl1pPr algn="l" defTabSz="288000" rtl="0" eaLnBrk="1" fontAlgn="base" hangingPunct="1">
              <a:spcBef>
                <a:spcPct val="0"/>
              </a:spcBef>
              <a:spcAft>
                <a:spcPct val="0"/>
              </a:spcAft>
              <a:defRPr sz="2400" b="1" i="0" u="none" kern="1200" spc="50">
                <a:solidFill>
                  <a:schemeClr val="tx1"/>
                </a:solidFill>
                <a:latin typeface="+mj-lt"/>
                <a:ea typeface="ＭＳ Ｐゴシック" charset="0"/>
                <a:cs typeface="ＭＳ Ｐゴシック" charset="0"/>
              </a:defRPr>
            </a:lvl1pPr>
            <a:lvl2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2pPr>
            <a:lvl3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3pPr>
            <a:lvl4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4pPr>
            <a:lvl5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b="0" dirty="0"/>
              <a:t>How do teachers and </a:t>
            </a:r>
            <a:r>
              <a:rPr lang="en-GB" b="0" dirty="0" smtClean="0"/>
              <a:t>teacher trainers </a:t>
            </a:r>
            <a:r>
              <a:rPr lang="en-GB" b="0" dirty="0"/>
              <a:t>differ in their criteria to competence-oriented textbooks in the natural sciences as a whole? </a:t>
            </a:r>
            <a:endParaRPr lang="de-CH" dirty="0"/>
          </a:p>
        </p:txBody>
      </p:sp>
      <p:sp>
        <p:nvSpPr>
          <p:cNvPr id="3" name="Fußzeilenplatzhalter 2"/>
          <p:cNvSpPr>
            <a:spLocks noGrp="1"/>
          </p:cNvSpPr>
          <p:nvPr>
            <p:ph type="ftr" sz="quarter" idx="10"/>
          </p:nvPr>
        </p:nvSpPr>
        <p:spPr/>
        <p:txBody>
          <a:bodyPr/>
          <a:lstStyle/>
          <a:p>
            <a:pPr defTabSz="288000"/>
            <a:r>
              <a:rPr lang="de-CH" smtClean="0"/>
              <a:t>Katrin Bölsterli &amp; Maja Brückmann </a:t>
            </a:r>
            <a:endParaRPr lang="de-CH" dirty="0"/>
          </a:p>
        </p:txBody>
      </p:sp>
      <p:sp>
        <p:nvSpPr>
          <p:cNvPr id="6" name="Datumsplatzhalter 5"/>
          <p:cNvSpPr>
            <a:spLocks noGrp="1"/>
          </p:cNvSpPr>
          <p:nvPr>
            <p:ph type="dt" sz="half" idx="11"/>
          </p:nvPr>
        </p:nvSpPr>
        <p:spPr/>
        <p:txBody>
          <a:bodyPr/>
          <a:lstStyle/>
          <a:p>
            <a:r>
              <a:rPr lang="en-US" smtClean="0"/>
              <a:t>27.08.2019</a:t>
            </a:r>
            <a:endParaRPr lang="de-CH" dirty="0"/>
          </a:p>
        </p:txBody>
      </p:sp>
      <p:sp>
        <p:nvSpPr>
          <p:cNvPr id="12" name="Foliennummernplatzhalter 11"/>
          <p:cNvSpPr>
            <a:spLocks noGrp="1"/>
          </p:cNvSpPr>
          <p:nvPr>
            <p:ph type="sldNum" sz="quarter" idx="12"/>
          </p:nvPr>
        </p:nvSpPr>
        <p:spPr/>
        <p:txBody>
          <a:bodyPr/>
          <a:lstStyle/>
          <a:p>
            <a:fld id="{5DCDDC2F-BB8C-4FA4-9E91-DAC97F4BB211}" type="slidenum">
              <a:rPr lang="de-CH" noProof="0" smtClean="0"/>
              <a:pPr/>
              <a:t>17</a:t>
            </a:fld>
            <a:endParaRPr lang="de-CH" noProof="0" dirty="0"/>
          </a:p>
        </p:txBody>
      </p:sp>
      <p:sp>
        <p:nvSpPr>
          <p:cNvPr id="9" name="Ovale Legende 8"/>
          <p:cNvSpPr/>
          <p:nvPr/>
        </p:nvSpPr>
        <p:spPr>
          <a:xfrm>
            <a:off x="2019868" y="2407298"/>
            <a:ext cx="3466531" cy="663397"/>
          </a:xfrm>
          <a:prstGeom prst="wedgeEllipseCallout">
            <a:avLst>
              <a:gd name="adj1" fmla="val -45579"/>
              <a:gd name="adj2" fmla="val -92904"/>
            </a:avLst>
          </a:prstGeom>
          <a:solidFill>
            <a:srgbClr val="8740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0" name="Ovale Legende 9"/>
          <p:cNvSpPr/>
          <p:nvPr/>
        </p:nvSpPr>
        <p:spPr>
          <a:xfrm>
            <a:off x="1530347" y="2323322"/>
            <a:ext cx="4945098" cy="856606"/>
          </a:xfrm>
          <a:prstGeom prst="wedgeEllipseCallout">
            <a:avLst>
              <a:gd name="adj1" fmla="val -31685"/>
              <a:gd name="adj2" fmla="val 226313"/>
            </a:avLst>
          </a:prstGeom>
          <a:solidFill>
            <a:srgbClr val="8740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err="1" smtClean="0">
                <a:solidFill>
                  <a:schemeClr val="bg1"/>
                </a:solidFill>
              </a:rPr>
              <a:t>Practicality</a:t>
            </a:r>
            <a:r>
              <a:rPr lang="de-CH" dirty="0" smtClean="0">
                <a:solidFill>
                  <a:schemeClr val="bg1"/>
                </a:solidFill>
              </a:rPr>
              <a:t>/ </a:t>
            </a:r>
            <a:r>
              <a:rPr lang="de-CH" dirty="0" err="1" smtClean="0">
                <a:solidFill>
                  <a:schemeClr val="bg1"/>
                </a:solidFill>
              </a:rPr>
              <a:t>suitability</a:t>
            </a:r>
            <a:r>
              <a:rPr lang="de-CH" dirty="0" smtClean="0">
                <a:solidFill>
                  <a:schemeClr val="bg1"/>
                </a:solidFill>
              </a:rPr>
              <a:t> </a:t>
            </a:r>
            <a:r>
              <a:rPr lang="de-CH" dirty="0" err="1">
                <a:solidFill>
                  <a:schemeClr val="bg1"/>
                </a:solidFill>
              </a:rPr>
              <a:t>for</a:t>
            </a:r>
            <a:r>
              <a:rPr lang="de-CH" dirty="0">
                <a:solidFill>
                  <a:schemeClr val="bg1"/>
                </a:solidFill>
              </a:rPr>
              <a:t> </a:t>
            </a:r>
            <a:r>
              <a:rPr lang="de-CH" dirty="0" err="1">
                <a:solidFill>
                  <a:schemeClr val="bg1"/>
                </a:solidFill>
              </a:rPr>
              <a:t>daily</a:t>
            </a:r>
            <a:r>
              <a:rPr lang="de-CH" dirty="0">
                <a:solidFill>
                  <a:schemeClr val="bg1"/>
                </a:solidFill>
              </a:rPr>
              <a:t> </a:t>
            </a:r>
            <a:r>
              <a:rPr lang="de-CH" dirty="0" err="1">
                <a:solidFill>
                  <a:schemeClr val="bg1"/>
                </a:solidFill>
              </a:rPr>
              <a:t>use</a:t>
            </a:r>
            <a:r>
              <a:rPr lang="de-CH" dirty="0">
                <a:solidFill>
                  <a:schemeClr val="bg1"/>
                </a:solidFill>
              </a:rPr>
              <a:t> </a:t>
            </a:r>
          </a:p>
        </p:txBody>
      </p:sp>
      <p:sp>
        <p:nvSpPr>
          <p:cNvPr id="14" name="Ovale Legende 13"/>
          <p:cNvSpPr/>
          <p:nvPr/>
        </p:nvSpPr>
        <p:spPr>
          <a:xfrm>
            <a:off x="4399858" y="3527688"/>
            <a:ext cx="3914016" cy="813967"/>
          </a:xfrm>
          <a:prstGeom prst="wedgeEllipseCallout">
            <a:avLst>
              <a:gd name="adj1" fmla="val -98221"/>
              <a:gd name="adj2" fmla="val 117402"/>
            </a:avLst>
          </a:prstGeom>
          <a:solidFill>
            <a:srgbClr val="8740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Simplified </a:t>
            </a:r>
            <a:r>
              <a:rPr lang="en-GB" dirty="0">
                <a:solidFill>
                  <a:schemeClr val="bg1"/>
                </a:solidFill>
              </a:rPr>
              <a:t>teaching/class guidance</a:t>
            </a:r>
          </a:p>
        </p:txBody>
      </p:sp>
    </p:spTree>
    <p:extLst>
      <p:ext uri="{BB962C8B-B14F-4D97-AF65-F5344CB8AC3E}">
        <p14:creationId xmlns:p14="http://schemas.microsoft.com/office/powerpoint/2010/main" val="131848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hteck 9"/>
          <p:cNvSpPr/>
          <p:nvPr/>
        </p:nvSpPr>
        <p:spPr>
          <a:xfrm>
            <a:off x="7316170" y="0"/>
            <a:ext cx="1698727" cy="12375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1521242283"/>
              </p:ext>
            </p:extLst>
          </p:nvPr>
        </p:nvGraphicFramePr>
        <p:xfrm>
          <a:off x="303213" y="1591565"/>
          <a:ext cx="8280001" cy="4474595"/>
        </p:xfrm>
        <a:graphic>
          <a:graphicData uri="http://schemas.openxmlformats.org/drawingml/2006/table">
            <a:tbl>
              <a:tblPr firstRow="1" firstCol="1" bandRow="1" bandCol="1">
                <a:tableStyleId>{5C22544A-7EE6-4342-B048-85BDC9FD1C3A}</a:tableStyleId>
              </a:tblPr>
              <a:tblGrid>
                <a:gridCol w="1352820">
                  <a:extLst>
                    <a:ext uri="{9D8B030D-6E8A-4147-A177-3AD203B41FA5}">
                      <a16:colId xmlns:a16="http://schemas.microsoft.com/office/drawing/2014/main" val="20000"/>
                    </a:ext>
                  </a:extLst>
                </a:gridCol>
                <a:gridCol w="4783189">
                  <a:extLst>
                    <a:ext uri="{9D8B030D-6E8A-4147-A177-3AD203B41FA5}">
                      <a16:colId xmlns:a16="http://schemas.microsoft.com/office/drawing/2014/main" val="20001"/>
                    </a:ext>
                  </a:extLst>
                </a:gridCol>
                <a:gridCol w="698073">
                  <a:extLst>
                    <a:ext uri="{9D8B030D-6E8A-4147-A177-3AD203B41FA5}">
                      <a16:colId xmlns:a16="http://schemas.microsoft.com/office/drawing/2014/main" val="20002"/>
                    </a:ext>
                  </a:extLst>
                </a:gridCol>
                <a:gridCol w="280304">
                  <a:extLst>
                    <a:ext uri="{9D8B030D-6E8A-4147-A177-3AD203B41FA5}">
                      <a16:colId xmlns:a16="http://schemas.microsoft.com/office/drawing/2014/main" val="20003"/>
                    </a:ext>
                  </a:extLst>
                </a:gridCol>
                <a:gridCol w="72474">
                  <a:extLst>
                    <a:ext uri="{9D8B030D-6E8A-4147-A177-3AD203B41FA5}">
                      <a16:colId xmlns:a16="http://schemas.microsoft.com/office/drawing/2014/main" val="20004"/>
                    </a:ext>
                  </a:extLst>
                </a:gridCol>
                <a:gridCol w="452960">
                  <a:extLst>
                    <a:ext uri="{9D8B030D-6E8A-4147-A177-3AD203B41FA5}">
                      <a16:colId xmlns:a16="http://schemas.microsoft.com/office/drawing/2014/main" val="20005"/>
                    </a:ext>
                  </a:extLst>
                </a:gridCol>
                <a:gridCol w="640181">
                  <a:extLst>
                    <a:ext uri="{9D8B030D-6E8A-4147-A177-3AD203B41FA5}">
                      <a16:colId xmlns:a16="http://schemas.microsoft.com/office/drawing/2014/main" val="20006"/>
                    </a:ext>
                  </a:extLst>
                </a:gridCol>
              </a:tblGrid>
              <a:tr h="343006">
                <a:tc>
                  <a:txBody>
                    <a:bodyPr/>
                    <a:lstStyle/>
                    <a:p>
                      <a:pPr marL="21590" algn="ctr">
                        <a:spcBef>
                          <a:spcPts val="600"/>
                        </a:spcBef>
                        <a:spcAft>
                          <a:spcPts val="600"/>
                        </a:spcAft>
                      </a:pPr>
                      <a:r>
                        <a:rPr lang="de-CH" sz="1200" u="none" dirty="0" smtClean="0">
                          <a:solidFill>
                            <a:schemeClr val="tx1"/>
                          </a:solidFill>
                          <a:effectLst/>
                        </a:rPr>
                        <a:t>Parameter</a:t>
                      </a:r>
                      <a:r>
                        <a:rPr lang="de-CH" sz="1200" u="none" baseline="0" dirty="0" smtClean="0">
                          <a:solidFill>
                            <a:schemeClr val="tx1"/>
                          </a:solidFill>
                          <a:effectLst/>
                        </a:rPr>
                        <a:t> </a:t>
                      </a:r>
                      <a:r>
                        <a:rPr lang="de-CH" sz="1200" u="none" baseline="0" dirty="0" err="1" smtClean="0">
                          <a:solidFill>
                            <a:schemeClr val="tx1"/>
                          </a:solidFill>
                          <a:effectLst/>
                        </a:rPr>
                        <a:t>value</a:t>
                      </a:r>
                      <a:endParaRPr lang="de-CH" sz="1200" u="none" baseline="0" dirty="0" smtClean="0">
                        <a:solidFill>
                          <a:schemeClr val="tx1"/>
                        </a:solidFill>
                        <a:effectLst/>
                      </a:endParaRPr>
                    </a:p>
                  </a:txBody>
                  <a:tcPr marL="19986" marR="19986" marT="0" marB="0" anchor="ctr">
                    <a:solidFill>
                      <a:schemeClr val="bg1">
                        <a:lumMod val="75000"/>
                      </a:schemeClr>
                    </a:solidFill>
                  </a:tcPr>
                </a:tc>
                <a:tc>
                  <a:txBody>
                    <a:bodyPr/>
                    <a:lstStyle/>
                    <a:p>
                      <a:pPr marL="21590" algn="ctr">
                        <a:spcBef>
                          <a:spcPts val="600"/>
                        </a:spcBef>
                        <a:spcAft>
                          <a:spcPts val="600"/>
                        </a:spcAft>
                      </a:pPr>
                      <a:r>
                        <a:rPr lang="de-CH" sz="1200" u="none" dirty="0" err="1" smtClean="0">
                          <a:solidFill>
                            <a:schemeClr val="tx1"/>
                          </a:solidFill>
                          <a:effectLst/>
                        </a:rPr>
                        <a:t>subscales</a:t>
                      </a:r>
                      <a:endParaRPr lang="de-CH" sz="1200"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gridSpan="2">
                  <a:txBody>
                    <a:bodyPr/>
                    <a:lstStyle/>
                    <a:p>
                      <a:pPr marL="21590" algn="ctr">
                        <a:spcBef>
                          <a:spcPts val="600"/>
                        </a:spcBef>
                        <a:spcAft>
                          <a:spcPts val="600"/>
                        </a:spcAft>
                      </a:pPr>
                      <a:r>
                        <a:rPr lang="de-CH" sz="1200" i="1" u="none" dirty="0">
                          <a:solidFill>
                            <a:schemeClr val="tx1"/>
                          </a:solidFill>
                          <a:effectLst/>
                        </a:rPr>
                        <a:t>M</a:t>
                      </a:r>
                      <a:r>
                        <a:rPr lang="de-CH" sz="1200" u="none" dirty="0">
                          <a:solidFill>
                            <a:schemeClr val="tx1"/>
                          </a:solidFill>
                          <a:effectLst/>
                        </a:rPr>
                        <a:t>↑</a:t>
                      </a:r>
                      <a:endParaRPr lang="de-CH" sz="1200"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hMerge="1">
                  <a:txBody>
                    <a:bodyPr/>
                    <a:lstStyle/>
                    <a:p>
                      <a:endParaRPr lang="de-CH"/>
                    </a:p>
                  </a:txBody>
                  <a:tcPr/>
                </a:tc>
                <a:tc gridSpan="3">
                  <a:txBody>
                    <a:bodyPr/>
                    <a:lstStyle/>
                    <a:p>
                      <a:pPr marL="21590" marR="0" indent="0" algn="ctr" defTabSz="457126" rtl="0" eaLnBrk="1" fontAlgn="auto" latinLnBrk="0" hangingPunct="1">
                        <a:lnSpc>
                          <a:spcPct val="100000"/>
                        </a:lnSpc>
                        <a:spcBef>
                          <a:spcPts val="600"/>
                        </a:spcBef>
                        <a:spcAft>
                          <a:spcPts val="600"/>
                        </a:spcAft>
                        <a:buClrTx/>
                        <a:buSzTx/>
                        <a:buFontTx/>
                        <a:buNone/>
                        <a:tabLst/>
                        <a:defRPr/>
                      </a:pPr>
                      <a:r>
                        <a:rPr lang="de-CH" sz="1200" i="1" u="none" dirty="0">
                          <a:solidFill>
                            <a:schemeClr val="tx1"/>
                          </a:solidFill>
                          <a:effectLst/>
                        </a:rPr>
                        <a:t>M</a:t>
                      </a:r>
                      <a:r>
                        <a:rPr lang="de-CH" sz="1200" u="none" dirty="0">
                          <a:solidFill>
                            <a:schemeClr val="tx1"/>
                          </a:solidFill>
                          <a:effectLst/>
                        </a:rPr>
                        <a:t>↓</a:t>
                      </a:r>
                      <a:endParaRPr lang="de-CH" sz="1200" u="none" dirty="0">
                        <a:solidFill>
                          <a:schemeClr val="tx1"/>
                        </a:solidFill>
                        <a:effectLst/>
                        <a:latin typeface="Calibri"/>
                        <a:ea typeface="Times New Roman"/>
                        <a:cs typeface="Calibri"/>
                      </a:endParaRPr>
                    </a:p>
                  </a:txBody>
                  <a:tcPr marL="19986" marR="19986" marT="0" marB="0" anchor="ctr">
                    <a:solidFill>
                      <a:schemeClr val="bg1">
                        <a:lumMod val="75000"/>
                      </a:schemeClr>
                    </a:solid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0"/>
                  </a:ext>
                </a:extLst>
              </a:tr>
              <a:tr h="211170">
                <a:tc rowSpan="3">
                  <a:txBody>
                    <a:bodyPr/>
                    <a:lstStyle/>
                    <a:p>
                      <a:pPr marL="21590" algn="l">
                        <a:spcBef>
                          <a:spcPts val="600"/>
                        </a:spcBef>
                        <a:spcAft>
                          <a:spcPts val="0"/>
                        </a:spcAft>
                      </a:pPr>
                      <a:r>
                        <a:rPr lang="en-GB" sz="1200" b="0" u="none" dirty="0" smtClean="0">
                          <a:solidFill>
                            <a:schemeClr val="tx1"/>
                          </a:solidFill>
                          <a:effectLst/>
                        </a:rPr>
                        <a:t>Support of the students</a:t>
                      </a:r>
                      <a:r>
                        <a:rPr lang="en-GB" sz="1200" b="0" u="none" baseline="0" dirty="0" smtClean="0">
                          <a:solidFill>
                            <a:schemeClr val="tx1"/>
                          </a:solidFill>
                          <a:effectLst/>
                        </a:rPr>
                        <a:t> </a:t>
                      </a:r>
                      <a:endParaRPr lang="de-CH" sz="1200" b="0" u="none" dirty="0">
                        <a:solidFill>
                          <a:schemeClr val="tx1"/>
                        </a:solidFill>
                        <a:effectLst/>
                        <a:latin typeface="Calibri"/>
                        <a:ea typeface="Times New Roman"/>
                        <a:cs typeface="Calibri"/>
                      </a:endParaRPr>
                    </a:p>
                  </a:txBody>
                  <a:tcPr marL="19986" marR="19986" marT="0" marB="0">
                    <a:solidFill>
                      <a:schemeClr val="bg1">
                        <a:lumMod val="75000"/>
                      </a:schemeClr>
                    </a:solidFill>
                  </a:tcPr>
                </a:tc>
                <a:tc>
                  <a:txBody>
                    <a:bodyPr/>
                    <a:lstStyle/>
                    <a:p>
                      <a:pPr marL="111760" indent="-80010" algn="l">
                        <a:spcBef>
                          <a:spcPts val="600"/>
                        </a:spcBef>
                        <a:spcAft>
                          <a:spcPts val="0"/>
                        </a:spcAft>
                      </a:pPr>
                      <a:r>
                        <a:rPr lang="de-CH" sz="1200" u="none" dirty="0">
                          <a:solidFill>
                            <a:schemeClr val="bg1">
                              <a:lumMod val="85000"/>
                            </a:schemeClr>
                          </a:solidFill>
                          <a:effectLst/>
                        </a:rPr>
                        <a:t>1) Präzise Arbeitsanweisungen in </a:t>
                      </a:r>
                      <a:r>
                        <a:rPr lang="de-CH" sz="1200" u="none" dirty="0" err="1">
                          <a:solidFill>
                            <a:schemeClr val="bg1">
                              <a:lumMod val="85000"/>
                            </a:schemeClr>
                          </a:solidFill>
                          <a:effectLst/>
                        </a:rPr>
                        <a:t>SuSmaterialien</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lnB w="12700" cmpd="sng">
                      <a:noFill/>
                    </a:lnB>
                    <a:solidFill>
                      <a:schemeClr val="bg1">
                        <a:lumMod val="85000"/>
                      </a:schemeClr>
                    </a:solidFill>
                  </a:tcPr>
                </a:tc>
                <a:tc hMerge="1">
                  <a:txBody>
                    <a:bodyPr/>
                    <a:lstStyle/>
                    <a:p>
                      <a:endParaRPr lang="de-CH"/>
                    </a:p>
                  </a:txBody>
                  <a:tcPr/>
                </a:tc>
                <a:tc gridSpan="3">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lnB w="12700" cmpd="sng">
                      <a:noFill/>
                    </a:lnB>
                    <a:solidFill>
                      <a:schemeClr val="bg1">
                        <a:lumMod val="85000"/>
                      </a:schemeClr>
                    </a:solidFil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1"/>
                  </a:ext>
                </a:extLst>
              </a:tr>
              <a:tr h="211170">
                <a:tc vMerge="1">
                  <a:txBody>
                    <a:bodyPr/>
                    <a:lstStyle/>
                    <a:p>
                      <a:endParaRPr lang="de-CH"/>
                    </a:p>
                  </a:txBody>
                  <a:tcPr/>
                </a:tc>
                <a:tc>
                  <a:txBody>
                    <a:bodyPr/>
                    <a:lstStyle/>
                    <a:p>
                      <a:pPr marL="111760" indent="-80010" algn="l">
                        <a:spcBef>
                          <a:spcPts val="600"/>
                        </a:spcBef>
                        <a:spcAft>
                          <a:spcPts val="600"/>
                        </a:spcAft>
                      </a:pPr>
                      <a:r>
                        <a:rPr lang="de-CH" sz="1200" u="none" dirty="0">
                          <a:solidFill>
                            <a:schemeClr val="bg1">
                              <a:lumMod val="85000"/>
                            </a:schemeClr>
                          </a:solidFill>
                          <a:effectLst/>
                        </a:rPr>
                        <a:t>2) Schülerhinweise zur Kompetenzorientierung</a:t>
                      </a:r>
                      <a:endParaRPr lang="de-CH" sz="1200" u="none" dirty="0">
                        <a:solidFill>
                          <a:schemeClr val="bg1">
                            <a:lumMod val="85000"/>
                          </a:schemeClr>
                        </a:solidFill>
                        <a:effectLst/>
                        <a:latin typeface="Calibri"/>
                        <a:ea typeface="Times New Roman"/>
                        <a:cs typeface="Calibri"/>
                      </a:endParaRPr>
                    </a:p>
                  </a:txBody>
                  <a:tcPr marL="19986" marR="19986" marT="0" marB="0" anchor="ctr">
                    <a:lnR w="12700" cmpd="sng">
                      <a:noFill/>
                    </a:lnR>
                    <a:solidFill>
                      <a:schemeClr val="bg1">
                        <a:lumMod val="85000"/>
                      </a:schemeClr>
                    </a:solidFill>
                  </a:tcPr>
                </a:tc>
                <a:tc gridSpan="5">
                  <a:txBody>
                    <a:bodyPr/>
                    <a:lstStyle/>
                    <a:p>
                      <a:pPr marL="21590" algn="ctr">
                        <a:spcBef>
                          <a:spcPts val="600"/>
                        </a:spcBef>
                        <a:spcAft>
                          <a:spcPts val="600"/>
                        </a:spcAft>
                      </a:pPr>
                      <a:r>
                        <a:rPr lang="de-CH" sz="1200" u="none" dirty="0">
                          <a:solidFill>
                            <a:schemeClr val="bg1">
                              <a:lumMod val="85000"/>
                            </a:schemeClr>
                          </a:solidFill>
                          <a:effectLst/>
                        </a:rPr>
                        <a:t> </a:t>
                      </a:r>
                      <a:endParaRPr lang="de-CH" sz="1200" u="none" dirty="0">
                        <a:solidFill>
                          <a:schemeClr val="bg1">
                            <a:lumMod val="85000"/>
                          </a:schemeClr>
                        </a:solidFill>
                        <a:effectLst/>
                        <a:latin typeface="Calibri"/>
                        <a:ea typeface="Times New Roman"/>
                        <a:cs typeface="Calibri"/>
                      </a:endParaRPr>
                    </a:p>
                  </a:txBody>
                  <a:tcPr marL="19986" marR="19986" marT="0" marB="0" anchor="b">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lumMod val="8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2"/>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3) Schülerhinweise zur Arbeit im Labor</a:t>
                      </a:r>
                      <a:endParaRPr lang="de-CH" sz="1200" u="none" dirty="0">
                        <a:solidFill>
                          <a:schemeClr val="bg1">
                            <a:lumMod val="85000"/>
                          </a:schemeClr>
                        </a:solidFill>
                        <a:effectLst/>
                        <a:latin typeface="Calibri"/>
                        <a:ea typeface="Times New Roman"/>
                        <a:cs typeface="Calibri"/>
                      </a:endParaRPr>
                    </a:p>
                  </a:txBody>
                  <a:tcPr marL="19986" marR="19986" marT="0" marB="0" anchor="ctr">
                    <a:lnR w="12700" cmpd="sng">
                      <a:noFill/>
                    </a:lnR>
                    <a:solidFill>
                      <a:schemeClr val="bg1">
                        <a:lumMod val="85000"/>
                      </a:schemeClr>
                    </a:solidFill>
                  </a:tcPr>
                </a:tc>
                <a:tc gridSpan="5">
                  <a:txBody>
                    <a:bodyPr/>
                    <a:lstStyle/>
                    <a:p>
                      <a:pPr marL="21590" marR="0" indent="0" algn="ctr" defTabSz="457126" rtl="0" eaLnBrk="1" fontAlgn="auto" latinLnBrk="0" hangingPunct="1">
                        <a:lnSpc>
                          <a:spcPct val="100000"/>
                        </a:lnSpc>
                        <a:spcBef>
                          <a:spcPts val="600"/>
                        </a:spcBef>
                        <a:spcAft>
                          <a:spcPts val="600"/>
                        </a:spcAft>
                        <a:buClrTx/>
                        <a:buSzTx/>
                        <a:buFontTx/>
                        <a:buNone/>
                        <a:tabLst/>
                        <a:defRPr/>
                      </a:pPr>
                      <a:r>
                        <a:rPr lang="de-CH" sz="1200" u="none" dirty="0">
                          <a:solidFill>
                            <a:schemeClr val="bg1">
                              <a:lumMod val="85000"/>
                            </a:schemeClr>
                          </a:solidFill>
                          <a:effectLst/>
                        </a:rPr>
                        <a:t> ------------------------- </a:t>
                      </a:r>
                      <a:endParaRPr lang="de-CH" sz="1200" u="none" dirty="0">
                        <a:solidFill>
                          <a:schemeClr val="bg1">
                            <a:lumMod val="85000"/>
                          </a:schemeClr>
                        </a:solidFill>
                        <a:effectLst/>
                        <a:latin typeface="Calibri"/>
                        <a:ea typeface="Times New Roman"/>
                        <a:cs typeface="Calibri"/>
                      </a:endParaRPr>
                    </a:p>
                  </a:txBody>
                  <a:tcPr marL="19986" marR="19986" marT="0" marB="0" anchor="b">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lumMod val="8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3"/>
                  </a:ext>
                </a:extLst>
              </a:tr>
              <a:tr h="211170">
                <a:tc rowSpan="5">
                  <a:txBody>
                    <a:bodyPr/>
                    <a:lstStyle/>
                    <a:p>
                      <a:pPr marL="21590" algn="l">
                        <a:spcBef>
                          <a:spcPts val="600"/>
                        </a:spcBef>
                        <a:spcAft>
                          <a:spcPts val="0"/>
                        </a:spcAft>
                      </a:pPr>
                      <a:r>
                        <a:rPr lang="de-CH" sz="1200" b="0" u="none" dirty="0" smtClean="0">
                          <a:solidFill>
                            <a:schemeClr val="tx1"/>
                          </a:solidFill>
                          <a:effectLst/>
                        </a:rPr>
                        <a:t>Support </a:t>
                      </a:r>
                      <a:r>
                        <a:rPr lang="de-CH" sz="1200" b="0" u="none" dirty="0" err="1" smtClean="0">
                          <a:solidFill>
                            <a:schemeClr val="tx1"/>
                          </a:solidFill>
                          <a:effectLst/>
                        </a:rPr>
                        <a:t>ot</a:t>
                      </a:r>
                      <a:r>
                        <a:rPr lang="de-CH" sz="1200" b="0" u="none" dirty="0" smtClean="0">
                          <a:solidFill>
                            <a:schemeClr val="tx1"/>
                          </a:solidFill>
                          <a:effectLst/>
                        </a:rPr>
                        <a:t> </a:t>
                      </a:r>
                      <a:r>
                        <a:rPr lang="de-CH" sz="1200" b="0" u="none" dirty="0" err="1" smtClean="0">
                          <a:solidFill>
                            <a:schemeClr val="tx1"/>
                          </a:solidFill>
                          <a:effectLst/>
                        </a:rPr>
                        <a:t>the</a:t>
                      </a:r>
                      <a:r>
                        <a:rPr lang="de-CH" sz="1200" b="0" u="none" dirty="0" smtClean="0">
                          <a:solidFill>
                            <a:schemeClr val="tx1"/>
                          </a:solidFill>
                          <a:effectLst/>
                        </a:rPr>
                        <a:t> </a:t>
                      </a:r>
                      <a:r>
                        <a:rPr lang="de-CH" sz="1200" b="0" u="none" dirty="0" err="1" smtClean="0">
                          <a:solidFill>
                            <a:schemeClr val="tx1"/>
                          </a:solidFill>
                          <a:effectLst/>
                        </a:rPr>
                        <a:t>teachers</a:t>
                      </a:r>
                      <a:endParaRPr lang="de-CH" sz="1200" b="0" u="none" dirty="0">
                        <a:solidFill>
                          <a:schemeClr val="tx1"/>
                        </a:solidFill>
                        <a:effectLst/>
                        <a:latin typeface="Calibri"/>
                        <a:ea typeface="Times New Roman"/>
                        <a:cs typeface="Calibri"/>
                      </a:endParaRPr>
                    </a:p>
                  </a:txBody>
                  <a:tcPr marL="19986" marR="19986" marT="0" marB="0">
                    <a:solidFill>
                      <a:schemeClr val="bg1">
                        <a:lumMod val="75000"/>
                      </a:schemeClr>
                    </a:solidFill>
                  </a:tcPr>
                </a:tc>
                <a:tc>
                  <a:txBody>
                    <a:bodyPr/>
                    <a:lstStyle/>
                    <a:p>
                      <a:pPr marL="111760" indent="-80010" algn="l">
                        <a:spcBef>
                          <a:spcPts val="600"/>
                        </a:spcBef>
                        <a:spcAft>
                          <a:spcPts val="0"/>
                        </a:spcAft>
                      </a:pPr>
                      <a:r>
                        <a:rPr lang="de-CH" sz="1200" u="none" dirty="0">
                          <a:solidFill>
                            <a:schemeClr val="bg1">
                              <a:lumMod val="85000"/>
                            </a:schemeClr>
                          </a:solidFill>
                          <a:effectLst/>
                        </a:rPr>
                        <a:t>4) Lehrpersoneninformationen &amp; Literaturhinweise</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lumMod val="85000"/>
                            </a:schemeClr>
                          </a:solidFill>
                          <a:effectLst/>
                        </a:rPr>
                        <a:t>D↑, G↑</a:t>
                      </a:r>
                      <a:endParaRPr lang="de-CH" sz="1200" u="none" dirty="0">
                        <a:solidFill>
                          <a:schemeClr val="bg1">
                            <a:lumMod val="85000"/>
                          </a:schemeClr>
                        </a:solidFill>
                        <a:effectLst/>
                        <a:latin typeface="Calibri"/>
                        <a:ea typeface="Times New Roman"/>
                        <a:cs typeface="Calibri"/>
                      </a:endParaRPr>
                    </a:p>
                  </a:txBody>
                  <a:tcPr marL="19986" marR="19986" marT="0" marB="0" anchor="b">
                    <a:lnT w="12700" cmpd="sng">
                      <a:noFill/>
                    </a:lnT>
                    <a:solidFill>
                      <a:schemeClr val="bg1">
                        <a:lumMod val="85000"/>
                      </a:schemeClr>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lnT w="12700" cmpd="sng">
                      <a:noFill/>
                    </a:lnT>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lnT w="12700" cmpd="sng">
                      <a:noFill/>
                    </a:lnT>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4"/>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accent2">
                              <a:lumMod val="50000"/>
                            </a:schemeClr>
                          </a:solidFill>
                          <a:effectLst/>
                        </a:rPr>
                        <a:t>4.1) </a:t>
                      </a:r>
                      <a:r>
                        <a:rPr lang="en-GB" sz="1200" u="none" dirty="0" smtClean="0">
                          <a:solidFill>
                            <a:schemeClr val="accent2">
                              <a:lumMod val="50000"/>
                            </a:schemeClr>
                          </a:solidFill>
                          <a:effectLst/>
                        </a:rPr>
                        <a:t>Teacher information on didactics &amp; pedagogical content (PCK/PK)</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endParaRPr lang="de-CH"/>
                    </a:p>
                  </a:txBody>
                  <a:tcPr/>
                </a:tc>
                <a:extLst>
                  <a:ext uri="{0D108BD9-81ED-4DB2-BD59-A6C34878D82A}">
                    <a16:rowId xmlns:a16="http://schemas.microsoft.com/office/drawing/2014/main" val="10005"/>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accent2">
                              <a:lumMod val="50000"/>
                            </a:schemeClr>
                          </a:solidFill>
                          <a:effectLst/>
                        </a:rPr>
                        <a:t>4.2) </a:t>
                      </a:r>
                      <a:r>
                        <a:rPr lang="de-CH" sz="1200" u="none" dirty="0" err="1" smtClean="0">
                          <a:solidFill>
                            <a:schemeClr val="accent2">
                              <a:lumMod val="50000"/>
                            </a:schemeClr>
                          </a:solidFill>
                          <a:effectLst/>
                        </a:rPr>
                        <a:t>Literature</a:t>
                      </a:r>
                      <a:r>
                        <a:rPr lang="de-CH" sz="1200" u="none" dirty="0" smtClean="0">
                          <a:solidFill>
                            <a:schemeClr val="accent2">
                              <a:lumMod val="50000"/>
                            </a:schemeClr>
                          </a:solidFill>
                          <a:effectLst/>
                        </a:rPr>
                        <a:t> Notes &amp; References</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hMerge="1">
                  <a:txBody>
                    <a:bodyPr/>
                    <a:lstStyle/>
                    <a:p>
                      <a:endParaRPr lang="de-CH"/>
                    </a:p>
                  </a:txBody>
                  <a:tcPr/>
                </a:tc>
                <a:tc hMerge="1">
                  <a:txBody>
                    <a:bodyPr/>
                    <a:lstStyle/>
                    <a:p>
                      <a:endParaRPr lang="de-CH"/>
                    </a:p>
                  </a:txBody>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endParaRPr lang="de-CH"/>
                    </a:p>
                  </a:txBody>
                  <a:tcPr/>
                </a:tc>
                <a:extLst>
                  <a:ext uri="{0D108BD9-81ED-4DB2-BD59-A6C34878D82A}">
                    <a16:rowId xmlns:a16="http://schemas.microsoft.com/office/drawing/2014/main" val="10006"/>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4.3) Lehrpersoneninformationen zur Komp.</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lumMod val="85000"/>
                            </a:schemeClr>
                          </a:solidFill>
                          <a:effectLst/>
                        </a:rPr>
                        <a:t>D↑, G↑</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7"/>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bg1">
                              <a:lumMod val="85000"/>
                            </a:schemeClr>
                          </a:solidFill>
                          <a:effectLst/>
                        </a:rPr>
                        <a:t>5) Lehrpersonenunterlagen zum komp. Lehren</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lumMod val="85000"/>
                            </a:schemeClr>
                          </a:solidFill>
                          <a:effectLst/>
                        </a:rPr>
                        <a:t>G↑, 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bg1">
                        <a:lumMod val="85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08"/>
                  </a:ext>
                </a:extLst>
              </a:tr>
              <a:tr h="211170">
                <a:tc rowSpan="8">
                  <a:txBody>
                    <a:bodyPr/>
                    <a:lstStyle/>
                    <a:p>
                      <a:pPr marL="21590" algn="l">
                        <a:spcBef>
                          <a:spcPts val="600"/>
                        </a:spcBef>
                        <a:spcAft>
                          <a:spcPts val="0"/>
                        </a:spcAft>
                      </a:pPr>
                      <a:r>
                        <a:rPr lang="de-CH" sz="1200" b="0" u="none" dirty="0" smtClean="0">
                          <a:solidFill>
                            <a:schemeClr val="tx1"/>
                          </a:solidFill>
                          <a:effectLst/>
                        </a:rPr>
                        <a:t>Competence-</a:t>
                      </a:r>
                      <a:r>
                        <a:rPr lang="de-CH" sz="1200" b="0" u="none" dirty="0" err="1" smtClean="0">
                          <a:solidFill>
                            <a:schemeClr val="tx1"/>
                          </a:solidFill>
                          <a:effectLst/>
                        </a:rPr>
                        <a:t>orientated</a:t>
                      </a:r>
                      <a:r>
                        <a:rPr lang="de-CH" sz="1200" b="0" u="none" baseline="0" dirty="0" smtClean="0">
                          <a:solidFill>
                            <a:schemeClr val="tx1"/>
                          </a:solidFill>
                          <a:effectLst/>
                        </a:rPr>
                        <a:t> </a:t>
                      </a:r>
                      <a:r>
                        <a:rPr lang="de-CH" sz="1200" b="0" u="none" baseline="0" dirty="0" err="1" smtClean="0">
                          <a:solidFill>
                            <a:schemeClr val="tx1"/>
                          </a:solidFill>
                          <a:effectLst/>
                        </a:rPr>
                        <a:t>learning</a:t>
                      </a:r>
                      <a:endParaRPr lang="de-CH" sz="1200" b="0" u="none" dirty="0">
                        <a:solidFill>
                          <a:schemeClr val="tx1"/>
                        </a:solidFill>
                        <a:effectLst/>
                        <a:latin typeface="Calibri"/>
                        <a:ea typeface="Times New Roman"/>
                        <a:cs typeface="Calibri"/>
                      </a:endParaRPr>
                    </a:p>
                  </a:txBody>
                  <a:tcPr marL="19986" marR="19986" marT="0" marB="0">
                    <a:solidFill>
                      <a:schemeClr val="bg1">
                        <a:lumMod val="75000"/>
                      </a:schemeClr>
                    </a:solidFill>
                  </a:tcPr>
                </a:tc>
                <a:tc>
                  <a:txBody>
                    <a:bodyPr/>
                    <a:lstStyle/>
                    <a:p>
                      <a:pPr marL="111760" indent="-80010" algn="l">
                        <a:spcBef>
                          <a:spcPts val="600"/>
                        </a:spcBef>
                        <a:spcAft>
                          <a:spcPts val="0"/>
                        </a:spcAft>
                      </a:pPr>
                      <a:r>
                        <a:rPr lang="de-CH" sz="1200" u="none" dirty="0">
                          <a:solidFill>
                            <a:schemeClr val="accent2">
                              <a:lumMod val="50000"/>
                            </a:schemeClr>
                          </a:solidFill>
                          <a:effectLst/>
                        </a:rPr>
                        <a:t>6) </a:t>
                      </a:r>
                      <a:r>
                        <a:rPr lang="de-CH" sz="1200" u="none" dirty="0" smtClean="0">
                          <a:solidFill>
                            <a:schemeClr val="accent2">
                              <a:lumMod val="50000"/>
                            </a:schemeClr>
                          </a:solidFill>
                          <a:effectLst/>
                        </a:rPr>
                        <a:t>Learning </a:t>
                      </a:r>
                      <a:r>
                        <a:rPr lang="de-CH" sz="1200" u="none" dirty="0" err="1" smtClean="0">
                          <a:solidFill>
                            <a:schemeClr val="accent2">
                              <a:lumMod val="50000"/>
                            </a:schemeClr>
                          </a:solidFill>
                          <a:effectLst/>
                        </a:rPr>
                        <a:t>based</a:t>
                      </a:r>
                      <a:r>
                        <a:rPr lang="de-CH" sz="1200" u="none" dirty="0" smtClean="0">
                          <a:solidFill>
                            <a:schemeClr val="accent2">
                              <a:lumMod val="50000"/>
                            </a:schemeClr>
                          </a:solidFill>
                          <a:effectLst/>
                        </a:rPr>
                        <a:t> on </a:t>
                      </a:r>
                      <a:r>
                        <a:rPr lang="de-CH" sz="1200" u="none" dirty="0" err="1" smtClean="0">
                          <a:solidFill>
                            <a:schemeClr val="accent2">
                              <a:lumMod val="50000"/>
                            </a:schemeClr>
                          </a:solidFill>
                          <a:effectLst/>
                        </a:rPr>
                        <a:t>the</a:t>
                      </a:r>
                      <a:r>
                        <a:rPr lang="de-CH" sz="1200" u="none" dirty="0" smtClean="0">
                          <a:solidFill>
                            <a:schemeClr val="accent2">
                              <a:lumMod val="50000"/>
                            </a:schemeClr>
                          </a:solidFill>
                          <a:effectLst/>
                        </a:rPr>
                        <a:t> Model </a:t>
                      </a:r>
                      <a:r>
                        <a:rPr lang="de-CH" sz="1200" u="none" dirty="0" err="1" smtClean="0">
                          <a:solidFill>
                            <a:schemeClr val="accent2">
                              <a:lumMod val="50000"/>
                            </a:schemeClr>
                          </a:solidFill>
                          <a:effectLst/>
                        </a:rPr>
                        <a:t>of</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didactical</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reconstruction</a:t>
                      </a:r>
                      <a:r>
                        <a:rPr lang="de-CH" sz="1200" u="none" dirty="0" smtClean="0">
                          <a:solidFill>
                            <a:schemeClr val="accent2">
                              <a:lumMod val="50000"/>
                            </a:schemeClr>
                          </a:solidFill>
                          <a:effectLst/>
                        </a:rPr>
                        <a:t> </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endParaRPr lang="de-CH"/>
                    </a:p>
                  </a:txBody>
                  <a:tcPr/>
                </a:tc>
                <a:extLst>
                  <a:ext uri="{0D108BD9-81ED-4DB2-BD59-A6C34878D82A}">
                    <a16:rowId xmlns:a16="http://schemas.microsoft.com/office/drawing/2014/main" val="10009"/>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accent2">
                              <a:lumMod val="50000"/>
                            </a:schemeClr>
                          </a:solidFill>
                          <a:effectLst/>
                        </a:rPr>
                        <a:t>6.1) Open Inquiry Learning</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endParaRPr lang="de-CH"/>
                    </a:p>
                  </a:txBody>
                  <a:tcPr/>
                </a:tc>
                <a:extLst>
                  <a:ext uri="{0D108BD9-81ED-4DB2-BD59-A6C34878D82A}">
                    <a16:rowId xmlns:a16="http://schemas.microsoft.com/office/drawing/2014/main" val="10010"/>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accent2">
                              <a:lumMod val="50000"/>
                            </a:schemeClr>
                          </a:solidFill>
                          <a:effectLst/>
                        </a:rPr>
                        <a:t>6.2) </a:t>
                      </a:r>
                      <a:r>
                        <a:rPr lang="de-CH" sz="1200" u="none" dirty="0" smtClean="0">
                          <a:solidFill>
                            <a:schemeClr val="accent2">
                              <a:lumMod val="50000"/>
                            </a:schemeClr>
                          </a:solidFill>
                          <a:effectLst/>
                        </a:rPr>
                        <a:t>Learning </a:t>
                      </a:r>
                      <a:r>
                        <a:rPr lang="de-CH" sz="1200" u="none" dirty="0" err="1" smtClean="0">
                          <a:solidFill>
                            <a:schemeClr val="accent2">
                              <a:lumMod val="50000"/>
                            </a:schemeClr>
                          </a:solidFill>
                          <a:effectLst/>
                        </a:rPr>
                        <a:t>based</a:t>
                      </a:r>
                      <a:r>
                        <a:rPr lang="de-CH" sz="1200" u="none" dirty="0" smtClean="0">
                          <a:solidFill>
                            <a:schemeClr val="accent2">
                              <a:lumMod val="50000"/>
                            </a:schemeClr>
                          </a:solidFill>
                          <a:effectLst/>
                        </a:rPr>
                        <a:t> on </a:t>
                      </a:r>
                      <a:r>
                        <a:rPr lang="de-CH" sz="1200" u="none" dirty="0" err="1" smtClean="0">
                          <a:solidFill>
                            <a:schemeClr val="accent2">
                              <a:lumMod val="50000"/>
                            </a:schemeClr>
                          </a:solidFill>
                          <a:effectLst/>
                        </a:rPr>
                        <a:t>students</a:t>
                      </a:r>
                      <a:r>
                        <a:rPr lang="de-CH" sz="1200" u="none" baseline="0" dirty="0" smtClean="0">
                          <a:solidFill>
                            <a:schemeClr val="accent2">
                              <a:lumMod val="50000"/>
                            </a:schemeClr>
                          </a:solidFill>
                          <a:effectLst/>
                        </a:rPr>
                        <a:t> </a:t>
                      </a:r>
                      <a:r>
                        <a:rPr lang="de-CH" sz="1200" u="none" baseline="0" dirty="0" err="1" smtClean="0">
                          <a:solidFill>
                            <a:schemeClr val="accent2">
                              <a:lumMod val="50000"/>
                            </a:schemeClr>
                          </a:solidFill>
                          <a:effectLst/>
                        </a:rPr>
                        <a:t>p</a:t>
                      </a:r>
                      <a:r>
                        <a:rPr lang="de-CH" sz="1200" u="none" dirty="0" err="1" smtClean="0">
                          <a:solidFill>
                            <a:schemeClr val="accent2">
                              <a:lumMod val="50000"/>
                            </a:schemeClr>
                          </a:solidFill>
                          <a:effectLst/>
                        </a:rPr>
                        <a:t>reknowledge</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and</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preconceptions</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gridSpan="2">
                  <a:txBody>
                    <a:bodyPr/>
                    <a:lstStyle/>
                    <a:p>
                      <a:pPr marL="21590" algn="ctr">
                        <a:spcBef>
                          <a:spcPts val="600"/>
                        </a:spcBef>
                        <a:spcAft>
                          <a:spcPts val="600"/>
                        </a:spcAft>
                      </a:pPr>
                      <a:r>
                        <a:rPr lang="de-CH" sz="1200" u="none" dirty="0">
                          <a:solidFill>
                            <a:schemeClr val="bg1"/>
                          </a:solidFill>
                          <a:effectLst/>
                        </a:rPr>
                        <a:t>G↓, 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endParaRPr lang="de-CH"/>
                    </a:p>
                  </a:txBody>
                  <a:tcPr/>
                </a:tc>
                <a:extLst>
                  <a:ext uri="{0D108BD9-81ED-4DB2-BD59-A6C34878D82A}">
                    <a16:rowId xmlns:a16="http://schemas.microsoft.com/office/drawing/2014/main" val="10011"/>
                  </a:ext>
                </a:extLst>
              </a:tr>
              <a:tr h="211170">
                <a:tc vMerge="1">
                  <a:txBody>
                    <a:bodyPr/>
                    <a:lstStyle/>
                    <a:p>
                      <a:endParaRPr lang="de-CH"/>
                    </a:p>
                  </a:txBody>
                  <a:tcPr/>
                </a:tc>
                <a:tc>
                  <a:txBody>
                    <a:bodyPr/>
                    <a:lstStyle/>
                    <a:p>
                      <a:pPr marL="111760" indent="-80010" algn="l">
                        <a:spcBef>
                          <a:spcPts val="600"/>
                        </a:spcBef>
                        <a:spcAft>
                          <a:spcPts val="0"/>
                        </a:spcAft>
                      </a:pPr>
                      <a:r>
                        <a:rPr lang="de-CH" sz="1200" u="none" dirty="0">
                          <a:solidFill>
                            <a:schemeClr val="accent2">
                              <a:lumMod val="50000"/>
                            </a:schemeClr>
                          </a:solidFill>
                          <a:effectLst/>
                        </a:rPr>
                        <a:t>6.3) </a:t>
                      </a:r>
                      <a:r>
                        <a:rPr lang="de-CH" sz="1200" u="none" dirty="0" smtClean="0">
                          <a:solidFill>
                            <a:schemeClr val="accent2">
                              <a:lumMod val="50000"/>
                            </a:schemeClr>
                          </a:solidFill>
                          <a:effectLst/>
                        </a:rPr>
                        <a:t>Learning </a:t>
                      </a:r>
                      <a:r>
                        <a:rPr lang="de-CH" sz="1200" u="none" dirty="0" err="1" smtClean="0">
                          <a:solidFill>
                            <a:schemeClr val="accent2">
                              <a:lumMod val="50000"/>
                            </a:schemeClr>
                          </a:solidFill>
                          <a:effectLst/>
                        </a:rPr>
                        <a:t>of</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concepts</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and</a:t>
                      </a:r>
                      <a:r>
                        <a:rPr lang="de-CH" sz="1200" u="none" dirty="0" smtClean="0">
                          <a:solidFill>
                            <a:schemeClr val="accent2">
                              <a:lumMod val="50000"/>
                            </a:schemeClr>
                          </a:solidFill>
                          <a:effectLst/>
                        </a:rPr>
                        <a:t> </a:t>
                      </a:r>
                      <a:r>
                        <a:rPr lang="de-CH" sz="1200" u="none" dirty="0" err="1" smtClean="0">
                          <a:solidFill>
                            <a:schemeClr val="accent2">
                              <a:lumMod val="50000"/>
                            </a:schemeClr>
                          </a:solidFill>
                          <a:effectLst/>
                        </a:rPr>
                        <a:t>modelling</a:t>
                      </a:r>
                      <a:endParaRPr lang="de-CH" sz="1200" u="none" dirty="0">
                        <a:solidFill>
                          <a:schemeClr val="accent2">
                            <a:lumMod val="50000"/>
                          </a:schemeClr>
                        </a:solidFill>
                        <a:effectLst/>
                        <a:latin typeface="Calibri"/>
                        <a:ea typeface="Times New Roman"/>
                        <a:cs typeface="Calibri"/>
                      </a:endParaRPr>
                    </a:p>
                  </a:txBody>
                  <a:tcPr marL="19986" marR="19986" marT="0" marB="0" anchor="ctr">
                    <a:solidFill>
                      <a:schemeClr val="bg1">
                        <a:lumMod val="85000"/>
                      </a:schemeClr>
                    </a:solidFill>
                  </a:tcPr>
                </a:tc>
                <a:tc>
                  <a:txBody>
                    <a:bodyPr/>
                    <a:lstStyle/>
                    <a:p>
                      <a:pPr marL="21590" algn="ctr">
                        <a:spcBef>
                          <a:spcPts val="600"/>
                        </a:spcBef>
                        <a:spcAft>
                          <a:spcPts val="600"/>
                        </a:spcAft>
                      </a:pPr>
                      <a:r>
                        <a:rPr lang="de-CH" sz="1200" u="none" dirty="0">
                          <a:solidFill>
                            <a:schemeClr val="bg1"/>
                          </a:solidFill>
                          <a:effectLst/>
                        </a:rPr>
                        <a:t>D↑</a:t>
                      </a:r>
                      <a:endParaRPr lang="de-CH" sz="1200" u="none" dirty="0">
                        <a:solidFill>
                          <a:schemeClr val="bg1"/>
                        </a:solidFill>
                        <a:effectLst/>
                        <a:latin typeface="Calibri"/>
                        <a:ea typeface="Times New Roman"/>
                        <a:cs typeface="Calibri"/>
                      </a:endParaRPr>
                    </a:p>
                  </a:txBody>
                  <a:tcPr marL="19986" marR="19986" marT="0" marB="0" anchor="b">
                    <a:solidFill>
                      <a:srgbClr val="669900"/>
                    </a:solidFill>
                  </a:tcPr>
                </a:tc>
                <a:tc gridSpan="3">
                  <a:txBody>
                    <a:bodyPr/>
                    <a:lstStyle/>
                    <a:p>
                      <a:pPr marL="21590" algn="ctr">
                        <a:spcBef>
                          <a:spcPts val="600"/>
                        </a:spcBef>
                        <a:spcAft>
                          <a:spcPts val="600"/>
                        </a:spcAft>
                      </a:pPr>
                      <a:r>
                        <a:rPr lang="de-CH" sz="1200" u="none" dirty="0">
                          <a:solidFill>
                            <a:schemeClr val="bg1"/>
                          </a:solidFill>
                          <a:effectLst/>
                        </a:rPr>
                        <a:t>S↕</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rgbClr val="FFFF66"/>
                    </a:solidFill>
                  </a:tcPr>
                </a:tc>
                <a:tc>
                  <a:txBody>
                    <a:bodyPr/>
                    <a:lstStyle/>
                    <a:p>
                      <a:pPr marL="21590" marR="0" indent="0" algn="ctr" defTabSz="457126" rtl="0" eaLnBrk="1" fontAlgn="auto" latinLnBrk="0" hangingPunct="1">
                        <a:lnSpc>
                          <a:spcPct val="100000"/>
                        </a:lnSpc>
                        <a:spcBef>
                          <a:spcPts val="600"/>
                        </a:spcBef>
                        <a:spcAft>
                          <a:spcPts val="600"/>
                        </a:spcAft>
                        <a:buClrTx/>
                        <a:buSzTx/>
                        <a:buFontTx/>
                        <a:buNone/>
                        <a:tabLst/>
                        <a:defRPr/>
                      </a:pPr>
                      <a:r>
                        <a:rPr lang="de-CH" sz="1200" u="none" dirty="0">
                          <a:solidFill>
                            <a:schemeClr val="bg1"/>
                          </a:solidFill>
                          <a:effectLst/>
                        </a:rPr>
                        <a:t>G↓</a:t>
                      </a:r>
                      <a:endParaRPr lang="de-CH" sz="1200" u="none" dirty="0">
                        <a:solidFill>
                          <a:schemeClr val="bg1"/>
                        </a:solidFill>
                        <a:effectLst/>
                        <a:latin typeface="Calibri"/>
                        <a:ea typeface="Times New Roman"/>
                        <a:cs typeface="Calibri"/>
                      </a:endParaRPr>
                    </a:p>
                  </a:txBody>
                  <a:tcPr marL="19986" marR="19986" marT="0" marB="0" anchor="b">
                    <a:solidFill>
                      <a:srgbClr val="87403E"/>
                    </a:solidFill>
                  </a:tcPr>
                </a:tc>
                <a:extLst>
                  <a:ext uri="{0D108BD9-81ED-4DB2-BD59-A6C34878D82A}">
                    <a16:rowId xmlns:a16="http://schemas.microsoft.com/office/drawing/2014/main" val="10012"/>
                  </a:ext>
                </a:extLst>
              </a:tr>
              <a:tr h="211170">
                <a:tc vMerge="1">
                  <a:txBody>
                    <a:bodyPr/>
                    <a:lstStyle/>
                    <a:p>
                      <a:endParaRPr lang="de-CH"/>
                    </a:p>
                  </a:txBody>
                  <a:tcPr/>
                </a:tc>
                <a:tc>
                  <a:txBody>
                    <a:bodyPr/>
                    <a:lstStyle/>
                    <a:p>
                      <a:pPr marL="111760" indent="-80010" algn="l">
                        <a:spcBef>
                          <a:spcPts val="600"/>
                        </a:spcBef>
                        <a:spcAft>
                          <a:spcPts val="600"/>
                        </a:spcAft>
                      </a:pPr>
                      <a:r>
                        <a:rPr lang="de-CH" sz="1200" u="none" dirty="0">
                          <a:solidFill>
                            <a:schemeClr val="bg1">
                              <a:lumMod val="85000"/>
                            </a:schemeClr>
                          </a:solidFill>
                          <a:effectLst/>
                        </a:rPr>
                        <a:t>7) präzise Anweisungen bei Aufträgen &amp; </a:t>
                      </a:r>
                      <a:r>
                        <a:rPr lang="de-CH" sz="1200" u="none" dirty="0" err="1">
                          <a:solidFill>
                            <a:schemeClr val="bg1">
                              <a:lumMod val="85000"/>
                            </a:schemeClr>
                          </a:solidFill>
                          <a:effectLst/>
                        </a:rPr>
                        <a:t>Exp</a:t>
                      </a:r>
                      <a:r>
                        <a:rPr lang="de-CH" sz="1200" u="none" dirty="0">
                          <a:solidFill>
                            <a:schemeClr val="bg1">
                              <a:lumMod val="85000"/>
                            </a:schemeClr>
                          </a:solidFill>
                          <a:effectLst/>
                        </a:rPr>
                        <a:t>.</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gridSpan="3">
                  <a:txBody>
                    <a:bodyPr/>
                    <a:lstStyle/>
                    <a:p>
                      <a:pPr marL="21590" algn="ctr">
                        <a:spcBef>
                          <a:spcPts val="600"/>
                        </a:spcBef>
                        <a:spcAft>
                          <a:spcPts val="600"/>
                        </a:spcAft>
                      </a:pPr>
                      <a:r>
                        <a:rPr lang="de-CH" sz="1200" u="none" dirty="0">
                          <a:solidFill>
                            <a:schemeClr val="bg1">
                              <a:lumMod val="85000"/>
                            </a:schemeClr>
                          </a:solidFill>
                          <a:effectLst/>
                        </a:rPr>
                        <a:t>G↑, 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tc hMerge="1">
                  <a:txBody>
                    <a:bodyPr/>
                    <a:lstStyle/>
                    <a:p>
                      <a:pPr marL="2159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gridSpan="2">
                  <a:txBody>
                    <a:bodyPr/>
                    <a:lstStyle/>
                    <a:p>
                      <a:pPr marL="2159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endParaRPr lang="de-CH"/>
                    </a:p>
                  </a:txBody>
                  <a:tcPr/>
                </a:tc>
                <a:extLst>
                  <a:ext uri="{0D108BD9-81ED-4DB2-BD59-A6C34878D82A}">
                    <a16:rowId xmlns:a16="http://schemas.microsoft.com/office/drawing/2014/main" val="10013"/>
                  </a:ext>
                </a:extLst>
              </a:tr>
              <a:tr h="211170">
                <a:tc vMerge="1">
                  <a:txBody>
                    <a:bodyPr/>
                    <a:lstStyle/>
                    <a:p>
                      <a:endParaRPr lang="de-CH"/>
                    </a:p>
                  </a:txBody>
                  <a:tcPr/>
                </a:tc>
                <a:tc>
                  <a:txBody>
                    <a:bodyPr/>
                    <a:lstStyle/>
                    <a:p>
                      <a:pPr marL="80010" indent="-80010" algn="l">
                        <a:spcBef>
                          <a:spcPts val="600"/>
                        </a:spcBef>
                        <a:spcAft>
                          <a:spcPts val="600"/>
                        </a:spcAft>
                      </a:pPr>
                      <a:r>
                        <a:rPr lang="de-CH" sz="1200" u="none" dirty="0">
                          <a:solidFill>
                            <a:schemeClr val="bg1">
                              <a:lumMod val="85000"/>
                            </a:schemeClr>
                          </a:solidFill>
                          <a:effectLst/>
                        </a:rPr>
                        <a:t>8) Motivationale Aspekte des Lernens</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a:txBody>
                    <a:bodyPr/>
                    <a:lstStyle/>
                    <a:p>
                      <a:pPr marL="80010" indent="-80010" algn="ctr">
                        <a:spcBef>
                          <a:spcPts val="600"/>
                        </a:spcBef>
                        <a:spcAft>
                          <a:spcPts val="600"/>
                        </a:spcAft>
                      </a:pPr>
                      <a:r>
                        <a:rPr lang="de-CH" sz="1200" u="none" dirty="0">
                          <a:solidFill>
                            <a:schemeClr val="bg1">
                              <a:lumMod val="85000"/>
                            </a:schemeClr>
                          </a:solidFill>
                          <a:effectLst/>
                        </a:rPr>
                        <a:t>G↑</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gridSpan="3">
                  <a:txBody>
                    <a:bodyPr/>
                    <a:lstStyle/>
                    <a:p>
                      <a:pPr marL="80010" indent="-8001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pPr marL="80010" indent="-8001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hMerge="1">
                  <a:txBody>
                    <a:bodyPr/>
                    <a:lstStyle/>
                    <a:p>
                      <a:pPr marL="80010" indent="-8001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a:txBody>
                    <a:bodyPr/>
                    <a:lstStyle/>
                    <a:p>
                      <a:pPr marL="80010" indent="-8001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extLst>
                  <a:ext uri="{0D108BD9-81ED-4DB2-BD59-A6C34878D82A}">
                    <a16:rowId xmlns:a16="http://schemas.microsoft.com/office/drawing/2014/main" val="10014"/>
                  </a:ext>
                </a:extLst>
              </a:tr>
              <a:tr h="211170">
                <a:tc vMerge="1">
                  <a:txBody>
                    <a:bodyPr/>
                    <a:lstStyle/>
                    <a:p>
                      <a:endParaRPr lang="de-CH"/>
                    </a:p>
                  </a:txBody>
                  <a:tcPr/>
                </a:tc>
                <a:tc>
                  <a:txBody>
                    <a:bodyPr/>
                    <a:lstStyle/>
                    <a:p>
                      <a:pPr marL="80010" indent="-80010" algn="l">
                        <a:spcBef>
                          <a:spcPts val="600"/>
                        </a:spcBef>
                        <a:spcAft>
                          <a:spcPts val="600"/>
                        </a:spcAft>
                      </a:pPr>
                      <a:r>
                        <a:rPr lang="de-CH" sz="1200" u="none" dirty="0">
                          <a:solidFill>
                            <a:schemeClr val="bg1">
                              <a:lumMod val="85000"/>
                            </a:schemeClr>
                          </a:solidFill>
                          <a:effectLst/>
                        </a:rPr>
                        <a:t>8.1) geschichtliche Highlights &amp; </a:t>
                      </a:r>
                      <a:r>
                        <a:rPr lang="de-CH" sz="1200" u="none" dirty="0" err="1">
                          <a:solidFill>
                            <a:schemeClr val="bg1">
                              <a:lumMod val="85000"/>
                            </a:schemeClr>
                          </a:solidFill>
                          <a:effectLst/>
                        </a:rPr>
                        <a:t>Motivationsexp</a:t>
                      </a:r>
                      <a:r>
                        <a:rPr lang="de-CH" sz="1200" u="none" dirty="0">
                          <a:solidFill>
                            <a:schemeClr val="bg1">
                              <a:lumMod val="85000"/>
                            </a:schemeClr>
                          </a:solidFill>
                          <a:effectLst/>
                        </a:rPr>
                        <a:t>.</a:t>
                      </a:r>
                      <a:endParaRPr lang="de-CH" sz="1200" u="none" dirty="0">
                        <a:solidFill>
                          <a:schemeClr val="bg1">
                            <a:lumMod val="85000"/>
                          </a:schemeClr>
                        </a:solidFill>
                        <a:effectLst/>
                        <a:latin typeface="Calibri"/>
                        <a:ea typeface="Times New Roman"/>
                        <a:cs typeface="Calibri"/>
                      </a:endParaRPr>
                    </a:p>
                  </a:txBody>
                  <a:tcPr marL="19986" marR="19986" marT="0" marB="0" anchor="ctr">
                    <a:solidFill>
                      <a:schemeClr val="bg1">
                        <a:lumMod val="85000"/>
                      </a:schemeClr>
                    </a:solidFill>
                  </a:tcPr>
                </a:tc>
                <a:tc>
                  <a:txBody>
                    <a:bodyPr/>
                    <a:lstStyle/>
                    <a:p>
                      <a:pPr marL="80010" indent="-80010" algn="ctr">
                        <a:spcBef>
                          <a:spcPts val="600"/>
                        </a:spcBef>
                        <a:spcAft>
                          <a:spcPts val="600"/>
                        </a:spcAft>
                      </a:pPr>
                      <a:r>
                        <a:rPr lang="de-CH" sz="1200" u="none" dirty="0">
                          <a:solidFill>
                            <a:schemeClr val="bg1">
                              <a:lumMod val="85000"/>
                            </a:schemeClr>
                          </a:solidFill>
                          <a:effectLst/>
                        </a:rPr>
                        <a:t>G↑</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gridSpan="3">
                  <a:txBody>
                    <a:bodyPr/>
                    <a:lstStyle/>
                    <a:p>
                      <a:pPr marL="80010" indent="-80010" algn="ctr">
                        <a:spcBef>
                          <a:spcPts val="600"/>
                        </a:spcBef>
                        <a:spcAft>
                          <a:spcPts val="600"/>
                        </a:spcAft>
                      </a:pPr>
                      <a:r>
                        <a:rPr lang="de-CH" sz="1200" u="none" dirty="0">
                          <a:solidFill>
                            <a:schemeClr val="bg1">
                              <a:lumMod val="85000"/>
                            </a:schemeClr>
                          </a:solidFill>
                          <a:effectLst/>
                        </a:rPr>
                        <a:t>S↕</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tc hMerge="1">
                  <a:txBody>
                    <a:bodyPr/>
                    <a:lstStyle/>
                    <a:p>
                      <a:pPr marL="80010" indent="-8001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hMerge="1">
                  <a:txBody>
                    <a:bodyPr/>
                    <a:lstStyle/>
                    <a:p>
                      <a:pPr marL="80010" indent="-80010" algn="ctr">
                        <a:spcBef>
                          <a:spcPts val="600"/>
                        </a:spcBef>
                        <a:spcAft>
                          <a:spcPts val="600"/>
                        </a:spcAft>
                      </a:pPr>
                      <a:endParaRPr lang="de-CH" sz="1700" u="none" dirty="0">
                        <a:solidFill>
                          <a:schemeClr val="tx1"/>
                        </a:solidFill>
                        <a:effectLst/>
                        <a:latin typeface="Calibri"/>
                        <a:ea typeface="Times New Roman"/>
                        <a:cs typeface="Calibri"/>
                      </a:endParaRPr>
                    </a:p>
                  </a:txBody>
                  <a:tcPr marL="19986" marR="19986" marT="0" marB="0" anchor="b">
                    <a:solidFill>
                      <a:schemeClr val="tx2">
                        <a:lumMod val="40000"/>
                        <a:lumOff val="60000"/>
                      </a:schemeClr>
                    </a:solidFill>
                  </a:tcPr>
                </a:tc>
                <a:tc>
                  <a:txBody>
                    <a:bodyPr/>
                    <a:lstStyle/>
                    <a:p>
                      <a:pPr marL="80010" indent="-80010" algn="ctr">
                        <a:spcBef>
                          <a:spcPts val="600"/>
                        </a:spcBef>
                        <a:spcAft>
                          <a:spcPts val="600"/>
                        </a:spcAft>
                      </a:pPr>
                      <a:r>
                        <a:rPr lang="de-CH" sz="1200" u="none" dirty="0">
                          <a:solidFill>
                            <a:schemeClr val="bg1">
                              <a:lumMod val="85000"/>
                            </a:schemeClr>
                          </a:solidFill>
                          <a:effectLst/>
                        </a:rPr>
                        <a:t>D↓</a:t>
                      </a:r>
                      <a:endParaRPr lang="de-CH" sz="1200" u="none" dirty="0">
                        <a:solidFill>
                          <a:schemeClr val="bg1">
                            <a:lumMod val="85000"/>
                          </a:schemeClr>
                        </a:solidFill>
                        <a:effectLst/>
                        <a:latin typeface="Calibri"/>
                        <a:ea typeface="Times New Roman"/>
                        <a:cs typeface="Calibri"/>
                      </a:endParaRPr>
                    </a:p>
                  </a:txBody>
                  <a:tcPr marL="19986" marR="19986" marT="0" marB="0" anchor="b">
                    <a:solidFill>
                      <a:schemeClr val="bg1">
                        <a:lumMod val="85000"/>
                      </a:schemeClr>
                    </a:solidFill>
                  </a:tcPr>
                </a:tc>
                <a:extLst>
                  <a:ext uri="{0D108BD9-81ED-4DB2-BD59-A6C34878D82A}">
                    <a16:rowId xmlns:a16="http://schemas.microsoft.com/office/drawing/2014/main" val="10015"/>
                  </a:ext>
                </a:extLst>
              </a:tr>
              <a:tr h="211170">
                <a:tc vMerge="1">
                  <a:txBody>
                    <a:bodyPr/>
                    <a:lstStyle/>
                    <a:p>
                      <a:endParaRPr lang="de-CH"/>
                    </a:p>
                  </a:txBody>
                  <a:tcPr/>
                </a:tc>
                <a:tc>
                  <a:txBody>
                    <a:bodyPr/>
                    <a:lstStyle/>
                    <a:p>
                      <a:pPr marL="80010" indent="-80010" algn="l">
                        <a:spcBef>
                          <a:spcPts val="600"/>
                        </a:spcBef>
                        <a:spcAft>
                          <a:spcPts val="600"/>
                        </a:spcAft>
                      </a:pPr>
                      <a:r>
                        <a:rPr lang="de-CH" sz="1200" u="none" dirty="0">
                          <a:solidFill>
                            <a:schemeClr val="bg1">
                              <a:lumMod val="85000"/>
                            </a:schemeClr>
                          </a:solidFill>
                          <a:effectLst/>
                        </a:rPr>
                        <a:t>9) Lernen anhand von Aufträgen &amp; Experimenten </a:t>
                      </a:r>
                      <a:endParaRPr lang="de-CH" sz="1200" u="none" dirty="0">
                        <a:solidFill>
                          <a:schemeClr val="bg1">
                            <a:lumMod val="85000"/>
                          </a:schemeClr>
                        </a:solidFill>
                        <a:effectLst/>
                        <a:latin typeface="Calibri"/>
                        <a:ea typeface="Times New Roman"/>
                        <a:cs typeface="Calibri"/>
                      </a:endParaRPr>
                    </a:p>
                  </a:txBody>
                  <a:tcPr marL="19986" marR="19986" marT="0" marB="0" anchor="ctr">
                    <a:lnR w="12700" cmpd="sng">
                      <a:noFill/>
                    </a:lnR>
                    <a:solidFill>
                      <a:schemeClr val="bg1">
                        <a:lumMod val="85000"/>
                      </a:schemeClr>
                    </a:solidFill>
                  </a:tcPr>
                </a:tc>
                <a:tc gridSpan="5">
                  <a:txBody>
                    <a:bodyPr/>
                    <a:lstStyle/>
                    <a:p>
                      <a:pPr marL="80010" marR="0" indent="-80010" algn="ctr" defTabSz="457126" rtl="0" eaLnBrk="1" fontAlgn="auto" latinLnBrk="0" hangingPunct="1">
                        <a:lnSpc>
                          <a:spcPct val="100000"/>
                        </a:lnSpc>
                        <a:spcBef>
                          <a:spcPts val="600"/>
                        </a:spcBef>
                        <a:spcAft>
                          <a:spcPts val="600"/>
                        </a:spcAft>
                        <a:buClrTx/>
                        <a:buSzTx/>
                        <a:buFontTx/>
                        <a:buNone/>
                        <a:tabLst/>
                        <a:defRPr/>
                      </a:pPr>
                      <a:r>
                        <a:rPr lang="de-CH" sz="1200" u="none" dirty="0">
                          <a:solidFill>
                            <a:schemeClr val="bg1">
                              <a:lumMod val="85000"/>
                            </a:schemeClr>
                          </a:solidFill>
                          <a:effectLst/>
                        </a:rPr>
                        <a:t> ------------------------- </a:t>
                      </a:r>
                      <a:endParaRPr lang="de-CH" sz="1200" u="none" dirty="0">
                        <a:solidFill>
                          <a:schemeClr val="bg1">
                            <a:lumMod val="85000"/>
                          </a:schemeClr>
                        </a:solidFill>
                        <a:effectLst/>
                        <a:latin typeface="Calibri"/>
                        <a:ea typeface="Times New Roman"/>
                        <a:cs typeface="Calibri"/>
                      </a:endParaRPr>
                    </a:p>
                  </a:txBody>
                  <a:tcPr marL="19986" marR="19986" marT="0" marB="0" anchor="b">
                    <a:lnL w="12700" cmpd="sng">
                      <a:noFill/>
                    </a:lnL>
                    <a:lnR w="12700" cmpd="sng">
                      <a:noFill/>
                    </a:lnR>
                    <a:lnB w="12700" cmpd="sng">
                      <a:noFill/>
                    </a:lnB>
                    <a:lnTlToBr w="12700" cap="flat" cmpd="sng" algn="ctr">
                      <a:noFill/>
                      <a:prstDash val="solid"/>
                      <a:round/>
                      <a:headEnd type="none" w="med" len="med"/>
                      <a:tailEnd type="none" w="med" len="med"/>
                    </a:lnTlToBr>
                    <a:lnBlToTr w="12700" cmpd="sng">
                      <a:noFill/>
                      <a:prstDash val="solid"/>
                    </a:lnBlToTr>
                    <a:solidFill>
                      <a:schemeClr val="bg1">
                        <a:lumMod val="8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16"/>
                  </a:ext>
                </a:extLst>
              </a:tr>
              <a:tr h="598279">
                <a:tc gridSpan="7">
                  <a:txBody>
                    <a:bodyPr/>
                    <a:lstStyle/>
                    <a:p>
                      <a:r>
                        <a:rPr lang="de-CH" sz="1200" b="1" kern="1200" dirty="0" smtClean="0">
                          <a:solidFill>
                            <a:schemeClr val="tx1"/>
                          </a:solidFill>
                          <a:effectLst/>
                          <a:latin typeface="+mn-lt"/>
                          <a:ea typeface="+mn-ea"/>
                          <a:cs typeface="+mn-cs"/>
                        </a:rPr>
                        <a:t>Notes: </a:t>
                      </a:r>
                      <a:r>
                        <a:rPr lang="de-CH" sz="1200" b="0" kern="1200" dirty="0" smtClean="0">
                          <a:solidFill>
                            <a:schemeClr val="tx1"/>
                          </a:solidFill>
                          <a:effectLst/>
                          <a:latin typeface="+mn-lt"/>
                          <a:ea typeface="+mn-ea"/>
                          <a:cs typeface="+mn-cs"/>
                        </a:rPr>
                        <a:t>- G: Primary </a:t>
                      </a:r>
                      <a:r>
                        <a:rPr lang="de-CH" sz="1200" b="0" kern="1200" dirty="0" err="1" smtClean="0">
                          <a:solidFill>
                            <a:schemeClr val="tx1"/>
                          </a:solidFill>
                          <a:effectLst/>
                          <a:latin typeface="+mn-lt"/>
                          <a:ea typeface="+mn-ea"/>
                          <a:cs typeface="+mn-cs"/>
                        </a:rPr>
                        <a:t>Teacher</a:t>
                      </a:r>
                      <a:r>
                        <a:rPr lang="de-CH" sz="1200" b="0" kern="1200" dirty="0" smtClean="0">
                          <a:solidFill>
                            <a:schemeClr val="tx1"/>
                          </a:solidFill>
                          <a:effectLst/>
                          <a:latin typeface="+mn-lt"/>
                          <a:ea typeface="+mn-ea"/>
                          <a:cs typeface="+mn-cs"/>
                        </a:rPr>
                        <a:t>, S: </a:t>
                      </a:r>
                      <a:r>
                        <a:rPr lang="de-CH" sz="1200" b="0" kern="1200" dirty="0" err="1" smtClean="0">
                          <a:solidFill>
                            <a:schemeClr val="tx1"/>
                          </a:solidFill>
                          <a:effectLst/>
                          <a:latin typeface="+mn-lt"/>
                          <a:ea typeface="+mn-ea"/>
                          <a:cs typeface="+mn-cs"/>
                        </a:rPr>
                        <a:t>Secondary</a:t>
                      </a:r>
                      <a:r>
                        <a:rPr lang="de-CH" sz="1200" b="0" kern="1200" dirty="0" smtClean="0">
                          <a:solidFill>
                            <a:schemeClr val="tx1"/>
                          </a:solidFill>
                          <a:effectLst/>
                          <a:latin typeface="+mn-lt"/>
                          <a:ea typeface="+mn-ea"/>
                          <a:cs typeface="+mn-cs"/>
                        </a:rPr>
                        <a:t> </a:t>
                      </a:r>
                      <a:r>
                        <a:rPr lang="de-CH" sz="1200" b="0" kern="1200" dirty="0" err="1" smtClean="0">
                          <a:solidFill>
                            <a:schemeClr val="tx1"/>
                          </a:solidFill>
                          <a:effectLst/>
                          <a:latin typeface="+mn-lt"/>
                          <a:ea typeface="+mn-ea"/>
                          <a:cs typeface="+mn-cs"/>
                        </a:rPr>
                        <a:t>Teacher</a:t>
                      </a:r>
                      <a:r>
                        <a:rPr lang="de-CH" sz="1200" b="0" kern="1200" dirty="0" smtClean="0">
                          <a:solidFill>
                            <a:schemeClr val="tx1"/>
                          </a:solidFill>
                          <a:effectLst/>
                          <a:latin typeface="+mn-lt"/>
                          <a:ea typeface="+mn-ea"/>
                          <a:cs typeface="+mn-cs"/>
                        </a:rPr>
                        <a:t>, D: </a:t>
                      </a:r>
                      <a:r>
                        <a:rPr lang="de-CH" sz="1200" b="0" kern="1200" dirty="0" err="1" smtClean="0">
                          <a:solidFill>
                            <a:schemeClr val="tx1"/>
                          </a:solidFill>
                          <a:effectLst/>
                          <a:latin typeface="+mn-lt"/>
                          <a:ea typeface="+mn-ea"/>
                          <a:cs typeface="+mn-cs"/>
                        </a:rPr>
                        <a:t>Teacher</a:t>
                      </a:r>
                      <a:r>
                        <a:rPr lang="de-CH" sz="1200" b="0" kern="1200" baseline="0" dirty="0" smtClean="0">
                          <a:solidFill>
                            <a:schemeClr val="tx1"/>
                          </a:solidFill>
                          <a:effectLst/>
                          <a:latin typeface="+mn-lt"/>
                          <a:ea typeface="+mn-ea"/>
                          <a:cs typeface="+mn-cs"/>
                        </a:rPr>
                        <a:t> Trainers/ Academic Professionals</a:t>
                      </a:r>
                      <a:r>
                        <a:rPr lang="de-CH" sz="1200" b="0" kern="1200" dirty="0" smtClean="0">
                          <a:solidFill>
                            <a:schemeClr val="tx1"/>
                          </a:solidFill>
                          <a:effectLst/>
                          <a:latin typeface="+mn-lt"/>
                          <a:ea typeface="+mn-ea"/>
                          <a:cs typeface="+mn-cs"/>
                        </a:rPr>
                        <a:t> </a:t>
                      </a:r>
                    </a:p>
                    <a:p>
                      <a:r>
                        <a:rPr lang="de-CH" sz="1200" b="0" kern="1200" dirty="0" smtClean="0">
                          <a:solidFill>
                            <a:schemeClr val="tx1"/>
                          </a:solidFill>
                          <a:effectLst/>
                          <a:latin typeface="+mn-lt"/>
                          <a:ea typeface="+mn-ea"/>
                          <a:cs typeface="+mn-cs"/>
                        </a:rPr>
                        <a:t>- ↑: </a:t>
                      </a:r>
                      <a:r>
                        <a:rPr lang="de-CH" sz="1200" b="0" kern="1200" dirty="0" err="1" smtClean="0">
                          <a:solidFill>
                            <a:schemeClr val="tx1"/>
                          </a:solidFill>
                          <a:effectLst/>
                          <a:latin typeface="+mn-lt"/>
                          <a:ea typeface="+mn-ea"/>
                          <a:cs typeface="+mn-cs"/>
                        </a:rPr>
                        <a:t>sig</a:t>
                      </a:r>
                      <a:r>
                        <a:rPr lang="de-CH" sz="1200" b="0" kern="1200" dirty="0" smtClean="0">
                          <a:solidFill>
                            <a:schemeClr val="tx1"/>
                          </a:solidFill>
                          <a:effectLst/>
                          <a:latin typeface="+mn-lt"/>
                          <a:ea typeface="+mn-ea"/>
                          <a:cs typeface="+mn-cs"/>
                        </a:rPr>
                        <a:t>. high M, ↓: </a:t>
                      </a:r>
                      <a:r>
                        <a:rPr lang="de-CH" sz="1200" b="0" kern="1200" dirty="0" err="1" smtClean="0">
                          <a:solidFill>
                            <a:schemeClr val="tx1"/>
                          </a:solidFill>
                          <a:effectLst/>
                          <a:latin typeface="+mn-lt"/>
                          <a:ea typeface="+mn-ea"/>
                          <a:cs typeface="+mn-cs"/>
                        </a:rPr>
                        <a:t>sig</a:t>
                      </a:r>
                      <a:r>
                        <a:rPr lang="de-CH" sz="1200" b="0" kern="1200" dirty="0" smtClean="0">
                          <a:solidFill>
                            <a:schemeClr val="tx1"/>
                          </a:solidFill>
                          <a:effectLst/>
                          <a:latin typeface="+mn-lt"/>
                          <a:ea typeface="+mn-ea"/>
                          <a:cs typeface="+mn-cs"/>
                        </a:rPr>
                        <a:t>. </a:t>
                      </a:r>
                      <a:r>
                        <a:rPr lang="de-CH" sz="1200" b="0" kern="1200" dirty="0" err="1" smtClean="0">
                          <a:solidFill>
                            <a:schemeClr val="tx1"/>
                          </a:solidFill>
                          <a:effectLst/>
                          <a:latin typeface="+mn-lt"/>
                          <a:ea typeface="+mn-ea"/>
                          <a:cs typeface="+mn-cs"/>
                        </a:rPr>
                        <a:t>low</a:t>
                      </a:r>
                      <a:r>
                        <a:rPr lang="de-CH" sz="1200" b="0" kern="1200" dirty="0" smtClean="0">
                          <a:solidFill>
                            <a:schemeClr val="tx1"/>
                          </a:solidFill>
                          <a:effectLst/>
                          <a:latin typeface="+mn-lt"/>
                          <a:ea typeface="+mn-ea"/>
                          <a:cs typeface="+mn-cs"/>
                        </a:rPr>
                        <a:t> M, ↕: </a:t>
                      </a:r>
                      <a:r>
                        <a:rPr lang="de-CH" sz="1200" b="0" kern="1200" dirty="0" err="1" smtClean="0">
                          <a:solidFill>
                            <a:schemeClr val="tx1"/>
                          </a:solidFill>
                          <a:effectLst/>
                          <a:latin typeface="+mn-lt"/>
                          <a:ea typeface="+mn-ea"/>
                          <a:cs typeface="+mn-cs"/>
                        </a:rPr>
                        <a:t>sig</a:t>
                      </a:r>
                      <a:r>
                        <a:rPr lang="de-CH" sz="1200" b="0" kern="1200" dirty="0" smtClean="0">
                          <a:solidFill>
                            <a:schemeClr val="tx1"/>
                          </a:solidFill>
                          <a:effectLst/>
                          <a:latin typeface="+mn-lt"/>
                          <a:ea typeface="+mn-ea"/>
                          <a:cs typeface="+mn-cs"/>
                        </a:rPr>
                        <a:t>. high &amp; </a:t>
                      </a:r>
                      <a:r>
                        <a:rPr lang="de-CH" sz="1200" b="0" kern="1200" dirty="0" err="1" smtClean="0">
                          <a:solidFill>
                            <a:schemeClr val="tx1"/>
                          </a:solidFill>
                          <a:effectLst/>
                          <a:latin typeface="+mn-lt"/>
                          <a:ea typeface="+mn-ea"/>
                          <a:cs typeface="+mn-cs"/>
                        </a:rPr>
                        <a:t>sig</a:t>
                      </a:r>
                      <a:r>
                        <a:rPr lang="de-CH" sz="1200" b="0" kern="1200" dirty="0" smtClean="0">
                          <a:solidFill>
                            <a:schemeClr val="tx1"/>
                          </a:solidFill>
                          <a:effectLst/>
                          <a:latin typeface="+mn-lt"/>
                          <a:ea typeface="+mn-ea"/>
                          <a:cs typeface="+mn-cs"/>
                        </a:rPr>
                        <a:t>. </a:t>
                      </a:r>
                      <a:r>
                        <a:rPr lang="de-CH" sz="1200" b="0" kern="1200" dirty="0" err="1" smtClean="0">
                          <a:solidFill>
                            <a:schemeClr val="tx1"/>
                          </a:solidFill>
                          <a:effectLst/>
                          <a:latin typeface="+mn-lt"/>
                          <a:ea typeface="+mn-ea"/>
                          <a:cs typeface="+mn-cs"/>
                        </a:rPr>
                        <a:t>low</a:t>
                      </a:r>
                      <a:r>
                        <a:rPr lang="de-CH" sz="1200" b="0" kern="1200" dirty="0" smtClean="0">
                          <a:solidFill>
                            <a:schemeClr val="tx1"/>
                          </a:solidFill>
                          <a:effectLst/>
                          <a:latin typeface="+mn-lt"/>
                          <a:ea typeface="+mn-ea"/>
                          <a:cs typeface="+mn-cs"/>
                        </a:rPr>
                        <a:t> M, so </a:t>
                      </a:r>
                      <a:r>
                        <a:rPr lang="de-CH" sz="1200" b="0" kern="1200" dirty="0" err="1" smtClean="0">
                          <a:solidFill>
                            <a:schemeClr val="tx1"/>
                          </a:solidFill>
                          <a:effectLst/>
                          <a:latin typeface="+mn-lt"/>
                          <a:ea typeface="+mn-ea"/>
                          <a:cs typeface="+mn-cs"/>
                        </a:rPr>
                        <a:t>arrow</a:t>
                      </a:r>
                      <a:r>
                        <a:rPr lang="de-CH" sz="1200" b="0" kern="1200" dirty="0" smtClean="0">
                          <a:solidFill>
                            <a:schemeClr val="tx1"/>
                          </a:solidFill>
                          <a:effectLst/>
                          <a:latin typeface="+mn-lt"/>
                          <a:ea typeface="+mn-ea"/>
                          <a:cs typeface="+mn-cs"/>
                        </a:rPr>
                        <a:t>: not </a:t>
                      </a:r>
                      <a:r>
                        <a:rPr lang="de-CH" sz="1200" b="0" kern="1200" dirty="0" err="1" smtClean="0">
                          <a:solidFill>
                            <a:schemeClr val="tx1"/>
                          </a:solidFill>
                          <a:effectLst/>
                          <a:latin typeface="+mn-lt"/>
                          <a:ea typeface="+mn-ea"/>
                          <a:cs typeface="+mn-cs"/>
                        </a:rPr>
                        <a:t>sig</a:t>
                      </a:r>
                      <a:r>
                        <a:rPr lang="de-CH" sz="1200" b="0" kern="1200" dirty="0" smtClean="0">
                          <a:solidFill>
                            <a:schemeClr val="tx1"/>
                          </a:solidFill>
                          <a:effectLst/>
                          <a:latin typeface="+mn-lt"/>
                          <a:ea typeface="+mn-ea"/>
                          <a:cs typeface="+mn-cs"/>
                        </a:rPr>
                        <a:t>.                                 </a:t>
                      </a:r>
                    </a:p>
                  </a:txBody>
                  <a:tcPr marL="19986" marR="19986" marT="0" marB="0">
                    <a:solidFill>
                      <a:srgbClr val="EEECE1"/>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17"/>
                  </a:ext>
                </a:extLst>
              </a:tr>
            </a:tbl>
          </a:graphicData>
        </a:graphic>
      </p:graphicFrame>
      <p:sp>
        <p:nvSpPr>
          <p:cNvPr id="12" name="Titel 1">
            <a:extLst>
              <a:ext uri="{FF2B5EF4-FFF2-40B4-BE49-F238E27FC236}">
                <a16:creationId xmlns:a16="http://schemas.microsoft.com/office/drawing/2014/main" id="{11D76339-10B8-4838-8146-067AAD755649}"/>
              </a:ext>
            </a:extLst>
          </p:cNvPr>
          <p:cNvSpPr txBox="1">
            <a:spLocks/>
          </p:cNvSpPr>
          <p:nvPr/>
        </p:nvSpPr>
        <p:spPr>
          <a:xfrm>
            <a:off x="295951" y="185155"/>
            <a:ext cx="8630335" cy="1003829"/>
          </a:xfrm>
          <a:prstGeom prst="rect">
            <a:avLst/>
          </a:prstGeom>
          <a:solidFill>
            <a:schemeClr val="bg1"/>
          </a:solidFill>
        </p:spPr>
        <p:txBody>
          <a:bodyPr vert="horz" lIns="91440" tIns="45720" rIns="91440" bIns="45720" rtlCol="0" anchor="ctr">
            <a:normAutofit fontScale="90000" lnSpcReduction="10000"/>
          </a:bodyPr>
          <a:lstStyle>
            <a:lvl1pPr algn="l" defTabSz="288000" rtl="0" eaLnBrk="1" fontAlgn="base" hangingPunct="1">
              <a:spcBef>
                <a:spcPct val="0"/>
              </a:spcBef>
              <a:spcAft>
                <a:spcPct val="0"/>
              </a:spcAft>
              <a:defRPr sz="2400" b="1" i="0" u="none" kern="1200" spc="50">
                <a:solidFill>
                  <a:schemeClr val="tx1"/>
                </a:solidFill>
                <a:latin typeface="+mj-lt"/>
                <a:ea typeface="ＭＳ Ｐゴシック" charset="0"/>
                <a:cs typeface="ＭＳ Ｐゴシック" charset="0"/>
              </a:defRPr>
            </a:lvl1pPr>
            <a:lvl2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2pPr>
            <a:lvl3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3pPr>
            <a:lvl4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4pPr>
            <a:lvl5pPr algn="l" defTabSz="455613" rtl="0" eaLnBrk="1" fontAlgn="base" hangingPunct="1">
              <a:spcBef>
                <a:spcPct val="0"/>
              </a:spcBef>
              <a:spcAft>
                <a:spcPct val="0"/>
              </a:spcAft>
              <a:defRPr sz="3000">
                <a:solidFill>
                  <a:schemeClr val="tx1"/>
                </a:solidFill>
                <a:latin typeface="Arial" charset="0"/>
                <a:ea typeface="ＭＳ Ｐゴシック" charset="0"/>
                <a:cs typeface="ＭＳ Ｐゴシック" charset="0"/>
              </a:defRPr>
            </a:lvl5pPr>
            <a:lvl6pPr marL="4572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b="0" dirty="0"/>
              <a:t>How do teachers and teacher trainers differ in their criteria to competence-oriented textbooks in the natural sciences as a whole? </a:t>
            </a:r>
            <a:endParaRPr lang="de-CH" dirty="0"/>
          </a:p>
        </p:txBody>
      </p:sp>
      <p:sp>
        <p:nvSpPr>
          <p:cNvPr id="3" name="Fußzeilenplatzhalter 2"/>
          <p:cNvSpPr>
            <a:spLocks noGrp="1"/>
          </p:cNvSpPr>
          <p:nvPr>
            <p:ph type="ftr" sz="quarter" idx="10"/>
          </p:nvPr>
        </p:nvSpPr>
        <p:spPr/>
        <p:txBody>
          <a:bodyPr/>
          <a:lstStyle/>
          <a:p>
            <a:pPr defTabSz="288000"/>
            <a:r>
              <a:rPr lang="de-CH" smtClean="0"/>
              <a:t>Katrin Bölsterli &amp; Maja Brückmann </a:t>
            </a:r>
            <a:endParaRPr lang="de-CH" dirty="0"/>
          </a:p>
        </p:txBody>
      </p:sp>
      <p:sp>
        <p:nvSpPr>
          <p:cNvPr id="6" name="Datumsplatzhalter 5"/>
          <p:cNvSpPr>
            <a:spLocks noGrp="1"/>
          </p:cNvSpPr>
          <p:nvPr>
            <p:ph type="dt" sz="half" idx="11"/>
          </p:nvPr>
        </p:nvSpPr>
        <p:spPr/>
        <p:txBody>
          <a:bodyPr/>
          <a:lstStyle/>
          <a:p>
            <a:r>
              <a:rPr lang="en-US" smtClean="0"/>
              <a:t>27.08.2019</a:t>
            </a:r>
            <a:endParaRPr lang="de-CH" dirty="0"/>
          </a:p>
        </p:txBody>
      </p:sp>
      <p:sp>
        <p:nvSpPr>
          <p:cNvPr id="11" name="Foliennummernplatzhalter 10"/>
          <p:cNvSpPr>
            <a:spLocks noGrp="1"/>
          </p:cNvSpPr>
          <p:nvPr>
            <p:ph type="sldNum" sz="quarter" idx="12"/>
          </p:nvPr>
        </p:nvSpPr>
        <p:spPr/>
        <p:txBody>
          <a:bodyPr/>
          <a:lstStyle/>
          <a:p>
            <a:fld id="{5DCDDC2F-BB8C-4FA4-9E91-DAC97F4BB211}" type="slidenum">
              <a:rPr lang="de-CH" noProof="0" smtClean="0"/>
              <a:pPr/>
              <a:t>18</a:t>
            </a:fld>
            <a:endParaRPr lang="de-CH" noProof="0" dirty="0"/>
          </a:p>
        </p:txBody>
      </p:sp>
      <p:sp>
        <p:nvSpPr>
          <p:cNvPr id="9" name="Ovale Legende 8"/>
          <p:cNvSpPr/>
          <p:nvPr/>
        </p:nvSpPr>
        <p:spPr>
          <a:xfrm>
            <a:off x="2280062" y="1583140"/>
            <a:ext cx="3775505" cy="852366"/>
          </a:xfrm>
          <a:prstGeom prst="wedgeEllipseCallout">
            <a:avLst>
              <a:gd name="adj1" fmla="val -40385"/>
              <a:gd name="adj2" fmla="val 93449"/>
            </a:avLst>
          </a:prstGeom>
          <a:solidFill>
            <a:srgbClr val="66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Training opportunity by teachers' </a:t>
            </a:r>
            <a:r>
              <a:rPr lang="en-GB" dirty="0" smtClean="0">
                <a:solidFill>
                  <a:schemeClr val="bg1"/>
                </a:solidFill>
              </a:rPr>
              <a:t>handbook</a:t>
            </a:r>
            <a:endParaRPr lang="de-CH" dirty="0">
              <a:solidFill>
                <a:schemeClr val="bg1"/>
              </a:solidFill>
            </a:endParaRPr>
          </a:p>
        </p:txBody>
      </p:sp>
      <p:sp>
        <p:nvSpPr>
          <p:cNvPr id="13" name="Ovale Legende 12"/>
          <p:cNvSpPr/>
          <p:nvPr/>
        </p:nvSpPr>
        <p:spPr>
          <a:xfrm>
            <a:off x="2439044" y="4757169"/>
            <a:ext cx="4504038" cy="843679"/>
          </a:xfrm>
          <a:prstGeom prst="wedgeEllipseCallout">
            <a:avLst>
              <a:gd name="adj1" fmla="val -40141"/>
              <a:gd name="adj2" fmla="val -62962"/>
            </a:avLst>
          </a:prstGeom>
          <a:solidFill>
            <a:srgbClr val="66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theoretical knowledge about learning effectiveness</a:t>
            </a:r>
            <a:endParaRPr lang="de-CH" dirty="0">
              <a:solidFill>
                <a:schemeClr val="bg1"/>
              </a:solidFill>
            </a:endParaRPr>
          </a:p>
        </p:txBody>
      </p:sp>
    </p:spTree>
    <p:extLst>
      <p:ext uri="{BB962C8B-B14F-4D97-AF65-F5344CB8AC3E}">
        <p14:creationId xmlns:p14="http://schemas.microsoft.com/office/powerpoint/2010/main" val="413244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defTabSz="288000"/>
            <a:r>
              <a:rPr lang="de-CH" smtClean="0"/>
              <a:t>Katrin Bölsterli &amp; Maja Brückmann </a:t>
            </a:r>
            <a:endParaRPr lang="de-CH" dirty="0"/>
          </a:p>
        </p:txBody>
      </p:sp>
      <p:sp>
        <p:nvSpPr>
          <p:cNvPr id="4" name="Datumsplatzhalter 3"/>
          <p:cNvSpPr>
            <a:spLocks noGrp="1"/>
          </p:cNvSpPr>
          <p:nvPr>
            <p:ph type="dt" sz="half" idx="11"/>
          </p:nvPr>
        </p:nvSpPr>
        <p:spPr/>
        <p:txBody>
          <a:bodyPr/>
          <a:lstStyle/>
          <a:p>
            <a:r>
              <a:rPr lang="en-US" smtClean="0"/>
              <a:t>27.08.2019</a:t>
            </a:r>
            <a:endParaRPr lang="de-CH" dirty="0"/>
          </a:p>
        </p:txBody>
      </p:sp>
      <p:sp>
        <p:nvSpPr>
          <p:cNvPr id="5" name="Foliennummernplatzhalter 4"/>
          <p:cNvSpPr>
            <a:spLocks noGrp="1"/>
          </p:cNvSpPr>
          <p:nvPr>
            <p:ph type="sldNum" sz="quarter" idx="12"/>
          </p:nvPr>
        </p:nvSpPr>
        <p:spPr/>
        <p:txBody>
          <a:bodyPr/>
          <a:lstStyle/>
          <a:p>
            <a:fld id="{5DCDDC2F-BB8C-4FA4-9E91-DAC97F4BB211}" type="slidenum">
              <a:rPr lang="de-CH" noProof="0" smtClean="0"/>
              <a:pPr/>
              <a:t>19</a:t>
            </a:fld>
            <a:endParaRPr lang="de-CH" noProof="0" dirty="0"/>
          </a:p>
        </p:txBody>
      </p:sp>
      <p:sp>
        <p:nvSpPr>
          <p:cNvPr id="10" name="Titel 3"/>
          <p:cNvSpPr>
            <a:spLocks noGrp="1"/>
          </p:cNvSpPr>
          <p:nvPr>
            <p:ph type="title"/>
          </p:nvPr>
        </p:nvSpPr>
        <p:spPr/>
        <p:txBody>
          <a:bodyPr>
            <a:normAutofit fontScale="90000"/>
          </a:bodyPr>
          <a:lstStyle/>
          <a:p>
            <a:r>
              <a:rPr lang="en-GB" dirty="0"/>
              <a:t>Checklist for Competence-oriented </a:t>
            </a:r>
            <a:r>
              <a:rPr lang="en-GB" dirty="0" smtClean="0"/>
              <a:t/>
            </a:r>
            <a:br>
              <a:rPr lang="en-GB" dirty="0" smtClean="0"/>
            </a:br>
            <a:r>
              <a:rPr lang="en-GB" dirty="0" smtClean="0"/>
              <a:t>Textbooks </a:t>
            </a:r>
            <a:r>
              <a:rPr lang="en-GB" dirty="0"/>
              <a:t>(COTEX</a:t>
            </a:r>
            <a:r>
              <a:rPr lang="en-GB" dirty="0" smtClean="0"/>
              <a:t>)</a:t>
            </a:r>
            <a:r>
              <a:rPr lang="en-GB" dirty="0"/>
              <a:t/>
            </a:r>
            <a:br>
              <a:rPr lang="en-GB" dirty="0"/>
            </a:br>
            <a:r>
              <a:rPr lang="en-GB" dirty="0" smtClean="0"/>
              <a:t>																			</a:t>
            </a:r>
            <a:r>
              <a:rPr lang="en-GB" sz="1400" b="0" i="1" dirty="0" smtClean="0"/>
              <a:t>Download</a:t>
            </a:r>
            <a:r>
              <a:rPr lang="en-GB" sz="1400" b="0" i="1" dirty="0"/>
              <a:t>: </a:t>
            </a:r>
            <a:r>
              <a:rPr lang="en-GB" sz="1400" b="0" i="1" dirty="0">
                <a:hlinkClick r:id="rId2"/>
              </a:rPr>
              <a:t>https://</a:t>
            </a:r>
            <a:r>
              <a:rPr lang="en-GB" sz="1400" b="0" i="1" dirty="0" smtClean="0">
                <a:hlinkClick r:id="rId2"/>
              </a:rPr>
              <a:t>bit.ly/2U0NpOO</a:t>
            </a:r>
            <a:r>
              <a:rPr lang="en-GB" sz="1400" b="0" i="1" dirty="0" smtClean="0"/>
              <a:t> </a:t>
            </a:r>
            <a:endParaRPr lang="en-GB" sz="1400" b="0" i="1" dirty="0"/>
          </a:p>
        </p:txBody>
      </p:sp>
      <p:pic>
        <p:nvPicPr>
          <p:cNvPr id="11" name="Inhaltsplatzhalt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229" y="119774"/>
            <a:ext cx="874491" cy="874491"/>
          </a:xfrm>
          <a:prstGeom prst="rect">
            <a:avLst/>
          </a:prstGeom>
        </p:spPr>
      </p:pic>
      <p:pic>
        <p:nvPicPr>
          <p:cNvPr id="14" name="Inhaltsplatzhalter 13"/>
          <p:cNvPicPr>
            <a:picLocks noGrp="1" noChangeAspect="1"/>
          </p:cNvPicPr>
          <p:nvPr>
            <p:ph sz="quarter" idx="13"/>
          </p:nvPr>
        </p:nvPicPr>
        <p:blipFill>
          <a:blip r:embed="rId4"/>
          <a:stretch>
            <a:fillRect/>
          </a:stretch>
        </p:blipFill>
        <p:spPr>
          <a:xfrm>
            <a:off x="567180" y="1609725"/>
            <a:ext cx="8009640" cy="4721225"/>
          </a:xfrm>
          <a:prstGeom prst="rect">
            <a:avLst/>
          </a:prstGeom>
        </p:spPr>
      </p:pic>
    </p:spTree>
    <p:extLst>
      <p:ext uri="{BB962C8B-B14F-4D97-AF65-F5344CB8AC3E}">
        <p14:creationId xmlns:p14="http://schemas.microsoft.com/office/powerpoint/2010/main" val="224871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Agenda</a:t>
            </a:r>
            <a:endParaRPr lang="en-GB" dirty="0"/>
          </a:p>
        </p:txBody>
      </p:sp>
      <p:sp>
        <p:nvSpPr>
          <p:cNvPr id="3" name="Fußzeilenplatzhalter 2"/>
          <p:cNvSpPr>
            <a:spLocks noGrp="1"/>
          </p:cNvSpPr>
          <p:nvPr>
            <p:ph type="ftr" sz="quarter" idx="10"/>
          </p:nvPr>
        </p:nvSpPr>
        <p:spPr/>
        <p:txBody>
          <a:bodyPr/>
          <a:lstStyle/>
          <a:p>
            <a:pPr defTabSz="288000"/>
            <a:r>
              <a:rPr lang="de-CH" smtClean="0"/>
              <a:t>Katrin Bölsterli &amp; Maja Brückmann </a:t>
            </a:r>
            <a:endParaRPr lang="de-CH" dirty="0"/>
          </a:p>
        </p:txBody>
      </p:sp>
      <p:sp>
        <p:nvSpPr>
          <p:cNvPr id="4" name="Datumsplatzhalter 3"/>
          <p:cNvSpPr>
            <a:spLocks noGrp="1"/>
          </p:cNvSpPr>
          <p:nvPr>
            <p:ph type="dt" sz="half" idx="11"/>
          </p:nvPr>
        </p:nvSpPr>
        <p:spPr/>
        <p:txBody>
          <a:bodyPr/>
          <a:lstStyle/>
          <a:p>
            <a:r>
              <a:rPr lang="en-US" smtClean="0"/>
              <a:t>27.08.2019</a:t>
            </a:r>
            <a:endParaRPr lang="de-CH" dirty="0"/>
          </a:p>
        </p:txBody>
      </p:sp>
      <p:sp>
        <p:nvSpPr>
          <p:cNvPr id="5" name="Foliennummernplatzhalter 4"/>
          <p:cNvSpPr>
            <a:spLocks noGrp="1"/>
          </p:cNvSpPr>
          <p:nvPr>
            <p:ph type="sldNum" sz="quarter" idx="12"/>
          </p:nvPr>
        </p:nvSpPr>
        <p:spPr/>
        <p:txBody>
          <a:bodyPr/>
          <a:lstStyle/>
          <a:p>
            <a:fld id="{5DCDDC2F-BB8C-4FA4-9E91-DAC97F4BB211}" type="slidenum">
              <a:rPr lang="de-CH" noProof="0" smtClean="0"/>
              <a:pPr/>
              <a:t>2</a:t>
            </a:fld>
            <a:endParaRPr lang="de-CH" noProof="0" dirty="0"/>
          </a:p>
        </p:txBody>
      </p:sp>
      <p:sp>
        <p:nvSpPr>
          <p:cNvPr id="6" name="Textplatzhalter 5"/>
          <p:cNvSpPr>
            <a:spLocks noGrp="1"/>
          </p:cNvSpPr>
          <p:nvPr>
            <p:ph type="body" sz="quarter" idx="13"/>
          </p:nvPr>
        </p:nvSpPr>
        <p:spPr/>
        <p:txBody>
          <a:bodyPr/>
          <a:lstStyle/>
          <a:p>
            <a:pPr marL="457200" indent="-457200">
              <a:buFont typeface="+mj-lt"/>
              <a:buAutoNum type="arabicPeriod"/>
            </a:pPr>
            <a:r>
              <a:rPr lang="en-GB" dirty="0" smtClean="0"/>
              <a:t>Theoretical background</a:t>
            </a:r>
          </a:p>
          <a:p>
            <a:pPr lvl="1"/>
            <a:r>
              <a:rPr lang="en-GB" dirty="0"/>
              <a:t>Missing link between theory and practice in teacher </a:t>
            </a:r>
            <a:r>
              <a:rPr lang="en-GB" dirty="0" smtClean="0"/>
              <a:t>training</a:t>
            </a:r>
          </a:p>
          <a:p>
            <a:pPr lvl="1"/>
            <a:r>
              <a:rPr lang="en-GB" dirty="0"/>
              <a:t>Relevance of textbooks for young teachers</a:t>
            </a:r>
            <a:endParaRPr lang="en-GB" dirty="0" smtClean="0"/>
          </a:p>
          <a:p>
            <a:pPr marL="457200" indent="-457200">
              <a:buFont typeface="+mj-lt"/>
              <a:buAutoNum type="arabicPeriod"/>
            </a:pPr>
            <a:r>
              <a:rPr lang="en-GB" dirty="0" smtClean="0"/>
              <a:t>Research </a:t>
            </a:r>
            <a:r>
              <a:rPr lang="en-GB" dirty="0"/>
              <a:t>gap and research </a:t>
            </a:r>
            <a:r>
              <a:rPr lang="en-GB" dirty="0" smtClean="0"/>
              <a:t>questions</a:t>
            </a:r>
          </a:p>
          <a:p>
            <a:pPr marL="457200" indent="-457200">
              <a:buFont typeface="+mj-lt"/>
              <a:buAutoNum type="arabicPeriod"/>
            </a:pPr>
            <a:r>
              <a:rPr lang="en-GB" dirty="0" smtClean="0"/>
              <a:t>Methods</a:t>
            </a:r>
          </a:p>
          <a:p>
            <a:pPr lvl="1"/>
            <a:r>
              <a:rPr lang="en-GB" dirty="0" smtClean="0"/>
              <a:t>Questionnaire for teachers and academic professionals </a:t>
            </a:r>
          </a:p>
          <a:p>
            <a:pPr lvl="1"/>
            <a:r>
              <a:rPr lang="en-GB" dirty="0" smtClean="0"/>
              <a:t>Checklist </a:t>
            </a:r>
            <a:r>
              <a:rPr lang="en-GB" dirty="0"/>
              <a:t>for Competence-oriented Textbooks (COTEX</a:t>
            </a:r>
            <a:r>
              <a:rPr lang="en-GB" dirty="0" smtClean="0"/>
              <a:t>) </a:t>
            </a:r>
            <a:endParaRPr lang="en-GB" dirty="0"/>
          </a:p>
          <a:p>
            <a:pPr marL="457200" indent="-457200">
              <a:buFont typeface="+mj-lt"/>
              <a:buAutoNum type="arabicPeriod"/>
            </a:pPr>
            <a:r>
              <a:rPr lang="en-GB" dirty="0" smtClean="0"/>
              <a:t>Results</a:t>
            </a:r>
          </a:p>
          <a:p>
            <a:pPr lvl="1"/>
            <a:r>
              <a:rPr lang="en-GB" dirty="0" smtClean="0"/>
              <a:t>Importance and foci of </a:t>
            </a:r>
            <a:r>
              <a:rPr lang="en-GB" dirty="0"/>
              <a:t>t</a:t>
            </a:r>
            <a:r>
              <a:rPr lang="en-GB" dirty="0" smtClean="0"/>
              <a:t>extbooks use</a:t>
            </a:r>
          </a:p>
          <a:p>
            <a:pPr lvl="1"/>
            <a:r>
              <a:rPr lang="en-GB" dirty="0" smtClean="0"/>
              <a:t>Example competence-oriented textbook comparison</a:t>
            </a:r>
          </a:p>
          <a:p>
            <a:pPr marL="457200" indent="-457200">
              <a:buFont typeface="+mj-lt"/>
              <a:buAutoNum type="arabicPeriod"/>
            </a:pPr>
            <a:r>
              <a:rPr lang="en-GB" dirty="0" smtClean="0"/>
              <a:t>Conclusion and Implications</a:t>
            </a:r>
          </a:p>
        </p:txBody>
      </p:sp>
    </p:spTree>
    <p:extLst>
      <p:ext uri="{BB962C8B-B14F-4D97-AF65-F5344CB8AC3E}">
        <p14:creationId xmlns:p14="http://schemas.microsoft.com/office/powerpoint/2010/main" val="4289220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1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05820" y="0"/>
            <a:ext cx="1152460" cy="1152460"/>
          </a:xfrm>
        </p:spPr>
      </p:pic>
      <p:sp>
        <p:nvSpPr>
          <p:cNvPr id="4" name="Titel 3"/>
          <p:cNvSpPr>
            <a:spLocks noGrp="1"/>
          </p:cNvSpPr>
          <p:nvPr>
            <p:ph type="title"/>
          </p:nvPr>
        </p:nvSpPr>
        <p:spPr>
          <a:xfrm>
            <a:off x="295951" y="274638"/>
            <a:ext cx="8560711" cy="1003829"/>
          </a:xfrm>
        </p:spPr>
        <p:txBody>
          <a:bodyPr>
            <a:normAutofit fontScale="90000"/>
          </a:bodyPr>
          <a:lstStyle/>
          <a:p>
            <a:r>
              <a:rPr lang="en-GB" dirty="0"/>
              <a:t>Checklist for Competence-oriented </a:t>
            </a:r>
            <a:r>
              <a:rPr lang="en-GB" dirty="0" smtClean="0"/>
              <a:t/>
            </a:r>
            <a:br>
              <a:rPr lang="en-GB" dirty="0" smtClean="0"/>
            </a:br>
            <a:r>
              <a:rPr lang="en-GB" dirty="0" smtClean="0"/>
              <a:t>Textbooks </a:t>
            </a:r>
            <a:r>
              <a:rPr lang="en-GB" dirty="0"/>
              <a:t>(COTEX</a:t>
            </a:r>
            <a:r>
              <a:rPr lang="en-GB" dirty="0" smtClean="0"/>
              <a:t>)</a:t>
            </a:r>
            <a:r>
              <a:rPr lang="en-GB" dirty="0"/>
              <a:t/>
            </a:r>
            <a:br>
              <a:rPr lang="en-GB" dirty="0"/>
            </a:br>
            <a:r>
              <a:rPr lang="en-GB" dirty="0" smtClean="0"/>
              <a:t>																			</a:t>
            </a:r>
            <a:r>
              <a:rPr lang="en-GB" sz="1400" b="0" i="1" dirty="0" smtClean="0"/>
              <a:t>Download</a:t>
            </a:r>
            <a:r>
              <a:rPr lang="en-GB" sz="1400" b="0" i="1" dirty="0"/>
              <a:t>: </a:t>
            </a:r>
            <a:r>
              <a:rPr lang="en-GB" sz="1400" b="0" i="1" dirty="0">
                <a:hlinkClick r:id="rId3"/>
              </a:rPr>
              <a:t>https://</a:t>
            </a:r>
            <a:r>
              <a:rPr lang="en-GB" sz="1400" b="0" i="1" dirty="0" smtClean="0">
                <a:hlinkClick r:id="rId3"/>
              </a:rPr>
              <a:t>bit.ly/2U0NpOO</a:t>
            </a:r>
            <a:r>
              <a:rPr lang="en-GB" sz="1400" b="0" i="1" dirty="0" smtClean="0"/>
              <a:t> </a:t>
            </a:r>
            <a:endParaRPr lang="en-GB" sz="1400" b="0" i="1" dirty="0"/>
          </a:p>
        </p:txBody>
      </p:sp>
      <p:sp>
        <p:nvSpPr>
          <p:cNvPr id="5" name="Fußzeilenplatzhalter 4"/>
          <p:cNvSpPr>
            <a:spLocks noGrp="1"/>
          </p:cNvSpPr>
          <p:nvPr>
            <p:ph type="ftr" sz="quarter" idx="10"/>
          </p:nvPr>
        </p:nvSpPr>
        <p:spPr/>
        <p:txBody>
          <a:bodyPr/>
          <a:lstStyle/>
          <a:p>
            <a:pPr defTabSz="288000"/>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20</a:t>
            </a:fld>
            <a:endParaRPr lang="de-CH" noProof="0" dirty="0"/>
          </a:p>
        </p:txBody>
      </p:sp>
      <p:graphicFrame>
        <p:nvGraphicFramePr>
          <p:cNvPr id="12" name="Tabelle 11"/>
          <p:cNvGraphicFramePr>
            <a:graphicFrameLocks noGrp="1"/>
          </p:cNvGraphicFramePr>
          <p:nvPr>
            <p:extLst>
              <p:ext uri="{D42A27DB-BD31-4B8C-83A1-F6EECF244321}">
                <p14:modId xmlns:p14="http://schemas.microsoft.com/office/powerpoint/2010/main" val="3043508690"/>
              </p:ext>
            </p:extLst>
          </p:nvPr>
        </p:nvGraphicFramePr>
        <p:xfrm>
          <a:off x="295951" y="1728860"/>
          <a:ext cx="8553448" cy="4017986"/>
        </p:xfrm>
        <a:graphic>
          <a:graphicData uri="http://schemas.openxmlformats.org/drawingml/2006/table">
            <a:tbl>
              <a:tblPr firstRow="1" firstCol="1" bandRow="1" bandCol="1">
                <a:tableStyleId>{5C22544A-7EE6-4342-B048-85BDC9FD1C3A}</a:tableStyleId>
              </a:tblPr>
              <a:tblGrid>
                <a:gridCol w="1953249">
                  <a:extLst>
                    <a:ext uri="{9D8B030D-6E8A-4147-A177-3AD203B41FA5}">
                      <a16:colId xmlns:a16="http://schemas.microsoft.com/office/drawing/2014/main" val="20000"/>
                    </a:ext>
                  </a:extLst>
                </a:gridCol>
                <a:gridCol w="2131980">
                  <a:extLst>
                    <a:ext uri="{9D8B030D-6E8A-4147-A177-3AD203B41FA5}">
                      <a16:colId xmlns:a16="http://schemas.microsoft.com/office/drawing/2014/main" val="20001"/>
                    </a:ext>
                  </a:extLst>
                </a:gridCol>
                <a:gridCol w="1097905">
                  <a:extLst>
                    <a:ext uri="{9D8B030D-6E8A-4147-A177-3AD203B41FA5}">
                      <a16:colId xmlns:a16="http://schemas.microsoft.com/office/drawing/2014/main" val="20002"/>
                    </a:ext>
                  </a:extLst>
                </a:gridCol>
                <a:gridCol w="1097906">
                  <a:extLst>
                    <a:ext uri="{9D8B030D-6E8A-4147-A177-3AD203B41FA5}">
                      <a16:colId xmlns:a16="http://schemas.microsoft.com/office/drawing/2014/main" val="20003"/>
                    </a:ext>
                  </a:extLst>
                </a:gridCol>
                <a:gridCol w="1123437">
                  <a:extLst>
                    <a:ext uri="{9D8B030D-6E8A-4147-A177-3AD203B41FA5}">
                      <a16:colId xmlns:a16="http://schemas.microsoft.com/office/drawing/2014/main" val="20004"/>
                    </a:ext>
                  </a:extLst>
                </a:gridCol>
                <a:gridCol w="1148971">
                  <a:extLst>
                    <a:ext uri="{9D8B030D-6E8A-4147-A177-3AD203B41FA5}">
                      <a16:colId xmlns:a16="http://schemas.microsoft.com/office/drawing/2014/main" val="20005"/>
                    </a:ext>
                  </a:extLst>
                </a:gridCol>
              </a:tblGrid>
              <a:tr h="206958">
                <a:tc>
                  <a:txBody>
                    <a:bodyPr/>
                    <a:lstStyle/>
                    <a:p>
                      <a:pPr marL="151130" marR="71755" algn="just">
                        <a:spcBef>
                          <a:spcPts val="600"/>
                        </a:spcBef>
                        <a:spcAft>
                          <a:spcPts val="600"/>
                        </a:spcAft>
                      </a:pPr>
                      <a:r>
                        <a:rPr lang="de-CH" sz="1400" u="none" dirty="0">
                          <a:solidFill>
                            <a:schemeClr val="bg1"/>
                          </a:solidFill>
                          <a:effectLst/>
                        </a:rPr>
                        <a:t> </a:t>
                      </a:r>
                      <a:endParaRPr lang="de-CH" sz="1400" u="none" dirty="0">
                        <a:solidFill>
                          <a:schemeClr val="bg1"/>
                        </a:solidFill>
                        <a:effectLst/>
                        <a:latin typeface="Calibri"/>
                        <a:ea typeface="Times New Roman"/>
                        <a:cs typeface="Calibri"/>
                      </a:endParaRPr>
                    </a:p>
                  </a:txBody>
                  <a:tcPr marL="55373" marR="55373" marT="0" marB="0" vert="vert270">
                    <a:solidFill>
                      <a:srgbClr val="CA3D56"/>
                    </a:solidFill>
                  </a:tcPr>
                </a:tc>
                <a:tc>
                  <a:txBody>
                    <a:bodyPr/>
                    <a:lstStyle/>
                    <a:p>
                      <a:pPr marL="151130" marR="71755" algn="just">
                        <a:spcBef>
                          <a:spcPts val="600"/>
                        </a:spcBef>
                        <a:spcAft>
                          <a:spcPts val="600"/>
                        </a:spcAft>
                      </a:pPr>
                      <a:r>
                        <a:rPr lang="de-CH" sz="1400" u="none" dirty="0">
                          <a:solidFill>
                            <a:schemeClr val="tx1"/>
                          </a:solidFill>
                          <a:effectLst/>
                        </a:rPr>
                        <a:t> </a:t>
                      </a:r>
                      <a:endParaRPr lang="de-CH" sz="1400" u="none" dirty="0">
                        <a:solidFill>
                          <a:schemeClr val="tx1"/>
                        </a:solidFill>
                        <a:effectLst/>
                        <a:latin typeface="Calibri"/>
                        <a:ea typeface="Times New Roman"/>
                        <a:cs typeface="Calibri"/>
                      </a:endParaRPr>
                    </a:p>
                  </a:txBody>
                  <a:tcPr marL="55373" marR="55373" marT="0" marB="0" vert="vert270">
                    <a:solidFill>
                      <a:srgbClr val="CA3D56"/>
                    </a:solidFill>
                  </a:tcPr>
                </a:tc>
                <a:tc gridSpan="2">
                  <a:txBody>
                    <a:bodyPr/>
                    <a:lstStyle/>
                    <a:p>
                      <a:pPr marL="0" indent="0" algn="ctr">
                        <a:spcBef>
                          <a:spcPts val="600"/>
                        </a:spcBef>
                        <a:spcAft>
                          <a:spcPts val="600"/>
                        </a:spcAft>
                      </a:pPr>
                      <a:r>
                        <a:rPr lang="de-CH" sz="1400" u="none" dirty="0">
                          <a:solidFill>
                            <a:schemeClr val="bg1"/>
                          </a:solidFill>
                          <a:effectLst/>
                        </a:rPr>
                        <a:t>Primary School</a:t>
                      </a:r>
                      <a:endParaRPr lang="de-CH" sz="1400" u="none" dirty="0">
                        <a:solidFill>
                          <a:schemeClr val="bg1"/>
                        </a:solidFill>
                        <a:effectLst/>
                        <a:latin typeface="Calibri"/>
                        <a:ea typeface="Times New Roman"/>
                        <a:cs typeface="Calibri"/>
                      </a:endParaRPr>
                    </a:p>
                  </a:txBody>
                  <a:tcPr marL="55373" marR="55373" marT="0" marB="0">
                    <a:solidFill>
                      <a:srgbClr val="CA3D56"/>
                    </a:solidFill>
                  </a:tcPr>
                </a:tc>
                <a:tc hMerge="1">
                  <a:txBody>
                    <a:bodyPr/>
                    <a:lstStyle/>
                    <a:p>
                      <a:endParaRPr lang="de-CH"/>
                    </a:p>
                  </a:txBody>
                  <a:tcPr/>
                </a:tc>
                <a:tc gridSpan="2">
                  <a:txBody>
                    <a:bodyPr/>
                    <a:lstStyle/>
                    <a:p>
                      <a:pPr marL="0" indent="0" algn="ctr">
                        <a:spcBef>
                          <a:spcPts val="600"/>
                        </a:spcBef>
                        <a:spcAft>
                          <a:spcPts val="600"/>
                        </a:spcAft>
                      </a:pPr>
                      <a:r>
                        <a:rPr lang="de-CH" sz="1400" u="none" dirty="0" err="1">
                          <a:solidFill>
                            <a:schemeClr val="bg1"/>
                          </a:solidFill>
                          <a:effectLst/>
                        </a:rPr>
                        <a:t>Secondary</a:t>
                      </a:r>
                      <a:r>
                        <a:rPr lang="de-CH" sz="1400" u="none" dirty="0">
                          <a:solidFill>
                            <a:schemeClr val="bg1"/>
                          </a:solidFill>
                          <a:effectLst/>
                        </a:rPr>
                        <a:t> School I</a:t>
                      </a:r>
                      <a:endParaRPr lang="de-CH" sz="1400" u="none" dirty="0">
                        <a:solidFill>
                          <a:schemeClr val="bg1"/>
                        </a:solidFill>
                        <a:effectLst/>
                        <a:latin typeface="Calibri"/>
                        <a:ea typeface="Times New Roman"/>
                        <a:cs typeface="Calibri"/>
                      </a:endParaRPr>
                    </a:p>
                  </a:txBody>
                  <a:tcPr marL="55373" marR="55373" marT="0" marB="0">
                    <a:solidFill>
                      <a:srgbClr val="CA3D56"/>
                    </a:solidFill>
                  </a:tcPr>
                </a:tc>
                <a:tc hMerge="1">
                  <a:txBody>
                    <a:bodyPr/>
                    <a:lstStyle/>
                    <a:p>
                      <a:endParaRPr lang="de-CH"/>
                    </a:p>
                  </a:txBody>
                  <a:tcPr/>
                </a:tc>
                <a:extLst>
                  <a:ext uri="{0D108BD9-81ED-4DB2-BD59-A6C34878D82A}">
                    <a16:rowId xmlns:a16="http://schemas.microsoft.com/office/drawing/2014/main" val="10000"/>
                  </a:ext>
                </a:extLst>
              </a:tr>
              <a:tr h="413916">
                <a:tc>
                  <a:txBody>
                    <a:bodyPr/>
                    <a:lstStyle/>
                    <a:p>
                      <a:pPr marL="0" indent="0" algn="just">
                        <a:spcBef>
                          <a:spcPts val="600"/>
                        </a:spcBef>
                        <a:spcAft>
                          <a:spcPts val="600"/>
                        </a:spcAft>
                      </a:pPr>
                      <a:r>
                        <a:rPr lang="de-CH" sz="1400" u="none" dirty="0" err="1">
                          <a:solidFill>
                            <a:schemeClr val="bg1"/>
                          </a:solidFill>
                          <a:effectLst/>
                        </a:rPr>
                        <a:t>Sections</a:t>
                      </a:r>
                      <a:endParaRPr lang="de-CH" sz="1400" u="none" dirty="0">
                        <a:solidFill>
                          <a:schemeClr val="bg1"/>
                        </a:solidFill>
                        <a:effectLst/>
                        <a:latin typeface="Calibri"/>
                        <a:ea typeface="Times New Roman"/>
                        <a:cs typeface="Calibri"/>
                      </a:endParaRPr>
                    </a:p>
                  </a:txBody>
                  <a:tcPr marL="55373" marR="55373" marT="0" marB="0">
                    <a:solidFill>
                      <a:srgbClr val="CA3D56"/>
                    </a:solidFill>
                  </a:tcPr>
                </a:tc>
                <a:tc>
                  <a:txBody>
                    <a:bodyPr/>
                    <a:lstStyle/>
                    <a:p>
                      <a:pPr marL="0" indent="0" algn="just">
                        <a:spcBef>
                          <a:spcPts val="600"/>
                        </a:spcBef>
                        <a:spcAft>
                          <a:spcPts val="600"/>
                        </a:spcAft>
                      </a:pPr>
                      <a:r>
                        <a:rPr lang="de-CH" sz="1400" u="none" dirty="0" err="1">
                          <a:solidFill>
                            <a:schemeClr val="tx1"/>
                          </a:solidFill>
                          <a:effectLst/>
                        </a:rPr>
                        <a:t>Categories</a:t>
                      </a:r>
                      <a:r>
                        <a:rPr lang="de-CH" sz="1400" u="none" dirty="0">
                          <a:solidFill>
                            <a:schemeClr val="tx1"/>
                          </a:solidFill>
                          <a:effectLst/>
                        </a:rPr>
                        <a:t>:</a:t>
                      </a:r>
                      <a:endParaRPr lang="de-CH" sz="1400" u="none" dirty="0">
                        <a:solidFill>
                          <a:schemeClr val="tx1"/>
                        </a:solidFill>
                        <a:effectLst/>
                        <a:latin typeface="Calibri"/>
                        <a:ea typeface="Times New Roman"/>
                        <a:cs typeface="Calibri"/>
                      </a:endParaRPr>
                    </a:p>
                  </a:txBody>
                  <a:tcPr marL="55373" marR="55373" marT="0" marB="0">
                    <a:solidFill>
                      <a:srgbClr val="EDBDC5"/>
                    </a:solidFill>
                  </a:tcPr>
                </a:tc>
                <a:tc>
                  <a:txBody>
                    <a:bodyPr/>
                    <a:lstStyle/>
                    <a:p>
                      <a:pPr marL="0" indent="0" algn="ctr">
                        <a:spcBef>
                          <a:spcPts val="600"/>
                        </a:spcBef>
                        <a:spcAft>
                          <a:spcPts val="600"/>
                        </a:spcAft>
                        <a:tabLst/>
                      </a:pPr>
                      <a:r>
                        <a:rPr lang="de-CH" sz="1400" u="none" dirty="0" err="1">
                          <a:solidFill>
                            <a:schemeClr val="tx1"/>
                          </a:solidFill>
                          <a:effectLst/>
                          <a:latin typeface="+mj-lt"/>
                          <a:ea typeface="Times New Roman"/>
                          <a:cs typeface="Calibri"/>
                        </a:rPr>
                        <a:t>Preliminary</a:t>
                      </a:r>
                      <a:r>
                        <a:rPr lang="de-CH" sz="1400" u="none" dirty="0">
                          <a:solidFill>
                            <a:schemeClr val="tx1"/>
                          </a:solidFill>
                          <a:effectLst/>
                          <a:latin typeface="+mj-lt"/>
                          <a:ea typeface="Times New Roman"/>
                          <a:cs typeface="Calibri"/>
                        </a:rPr>
                        <a:t> Standards</a:t>
                      </a:r>
                    </a:p>
                  </a:txBody>
                  <a:tcPr marL="55373" marR="55373" marT="0" marB="0">
                    <a:solidFill>
                      <a:srgbClr val="EDBDC5"/>
                    </a:solidFill>
                  </a:tcPr>
                </a:tc>
                <a:tc>
                  <a:txBody>
                    <a:bodyPr/>
                    <a:lstStyle/>
                    <a:p>
                      <a:pPr marL="0" indent="0" algn="ctr">
                        <a:spcBef>
                          <a:spcPts val="600"/>
                        </a:spcBef>
                        <a:spcAft>
                          <a:spcPts val="600"/>
                        </a:spcAft>
                      </a:pPr>
                      <a:r>
                        <a:rPr lang="de-CH" sz="1400" u="none" dirty="0">
                          <a:solidFill>
                            <a:schemeClr val="tx1"/>
                          </a:solidFill>
                          <a:effectLst/>
                          <a:latin typeface="+mj-lt"/>
                          <a:ea typeface="Times New Roman"/>
                          <a:cs typeface="Calibri"/>
                        </a:rPr>
                        <a:t>Standards</a:t>
                      </a:r>
                    </a:p>
                  </a:txBody>
                  <a:tcPr marL="55373" marR="55373" marT="0" marB="0">
                    <a:solidFill>
                      <a:srgbClr val="EDBDC5"/>
                    </a:solidFill>
                  </a:tcPr>
                </a:tc>
                <a:tc>
                  <a:txBody>
                    <a:bodyPr/>
                    <a:lstStyle/>
                    <a:p>
                      <a:pPr marL="0" indent="0" algn="ctr">
                        <a:spcBef>
                          <a:spcPts val="600"/>
                        </a:spcBef>
                        <a:spcAft>
                          <a:spcPts val="600"/>
                        </a:spcAft>
                      </a:pPr>
                      <a:r>
                        <a:rPr lang="de-CH" sz="1400" u="none" dirty="0" err="1">
                          <a:solidFill>
                            <a:schemeClr val="tx1"/>
                          </a:solidFill>
                          <a:effectLst/>
                          <a:latin typeface="+mj-lt"/>
                          <a:ea typeface="Times New Roman"/>
                          <a:cs typeface="Calibri"/>
                        </a:rPr>
                        <a:t>Preliminary</a:t>
                      </a:r>
                      <a:r>
                        <a:rPr lang="de-CH" sz="1400" u="none" dirty="0">
                          <a:solidFill>
                            <a:schemeClr val="tx1"/>
                          </a:solidFill>
                          <a:effectLst/>
                          <a:latin typeface="+mj-lt"/>
                          <a:ea typeface="Times New Roman"/>
                          <a:cs typeface="Calibri"/>
                        </a:rPr>
                        <a:t> Standards</a:t>
                      </a:r>
                    </a:p>
                  </a:txBody>
                  <a:tcPr marL="55373" marR="55373" marT="0" marB="0">
                    <a:solidFill>
                      <a:srgbClr val="EDBDC5"/>
                    </a:solidFill>
                  </a:tcPr>
                </a:tc>
                <a:tc>
                  <a:txBody>
                    <a:bodyPr/>
                    <a:lstStyle/>
                    <a:p>
                      <a:pPr marL="0" indent="0" algn="ctr">
                        <a:spcBef>
                          <a:spcPts val="600"/>
                        </a:spcBef>
                        <a:spcAft>
                          <a:spcPts val="600"/>
                        </a:spcAft>
                      </a:pPr>
                      <a:r>
                        <a:rPr lang="de-CH" sz="1400" u="none" dirty="0">
                          <a:solidFill>
                            <a:schemeClr val="tx1"/>
                          </a:solidFill>
                          <a:effectLst/>
                          <a:latin typeface="+mj-lt"/>
                          <a:ea typeface="Times New Roman"/>
                          <a:cs typeface="Calibri"/>
                        </a:rPr>
                        <a:t>Standards</a:t>
                      </a:r>
                    </a:p>
                  </a:txBody>
                  <a:tcPr marL="55373" marR="55373" marT="0" marB="0">
                    <a:solidFill>
                      <a:srgbClr val="EDBDC5"/>
                    </a:solidFill>
                  </a:tcPr>
                </a:tc>
                <a:extLst>
                  <a:ext uri="{0D108BD9-81ED-4DB2-BD59-A6C34878D82A}">
                    <a16:rowId xmlns:a16="http://schemas.microsoft.com/office/drawing/2014/main" val="10001"/>
                  </a:ext>
                </a:extLst>
              </a:tr>
              <a:tr h="238718">
                <a:tc rowSpan="6">
                  <a:txBody>
                    <a:bodyPr/>
                    <a:lstStyle/>
                    <a:p>
                      <a:pPr marL="0" indent="0" algn="l">
                        <a:spcBef>
                          <a:spcPts val="600"/>
                        </a:spcBef>
                        <a:spcAft>
                          <a:spcPts val="600"/>
                        </a:spcAft>
                      </a:pPr>
                      <a:r>
                        <a:rPr lang="de-CH" sz="1400" u="none" dirty="0" smtClean="0">
                          <a:solidFill>
                            <a:schemeClr val="bg1"/>
                          </a:solidFill>
                          <a:effectLst/>
                        </a:rPr>
                        <a:t>Competence-</a:t>
                      </a:r>
                      <a:r>
                        <a:rPr lang="de-CH" sz="1400" u="none" dirty="0" err="1" smtClean="0">
                          <a:solidFill>
                            <a:schemeClr val="bg1"/>
                          </a:solidFill>
                          <a:effectLst/>
                        </a:rPr>
                        <a:t>oriented</a:t>
                      </a:r>
                      <a:r>
                        <a:rPr lang="de-CH" sz="1400" u="none" dirty="0" smtClean="0">
                          <a:solidFill>
                            <a:schemeClr val="bg1"/>
                          </a:solidFill>
                          <a:effectLst/>
                        </a:rPr>
                        <a:t> </a:t>
                      </a:r>
                      <a:r>
                        <a:rPr lang="de-CH" sz="1400" u="none" dirty="0">
                          <a:solidFill>
                            <a:schemeClr val="bg1"/>
                          </a:solidFill>
                          <a:effectLst/>
                        </a:rPr>
                        <a:t>Learning</a:t>
                      </a:r>
                      <a:endParaRPr lang="de-CH" sz="1400" u="none" dirty="0">
                        <a:solidFill>
                          <a:schemeClr val="bg1"/>
                        </a:solidFill>
                        <a:effectLst/>
                        <a:latin typeface="Calibri"/>
                        <a:ea typeface="Times New Roman"/>
                        <a:cs typeface="Calibri"/>
                      </a:endParaRPr>
                    </a:p>
                  </a:txBody>
                  <a:tcPr marL="55373" marR="55373" marT="0" marB="0">
                    <a:solidFill>
                      <a:srgbClr val="CA3D56"/>
                    </a:solidFill>
                  </a:tcPr>
                </a:tc>
                <a:tc>
                  <a:txBody>
                    <a:bodyPr/>
                    <a:lstStyle/>
                    <a:p>
                      <a:pPr marL="0" indent="0" algn="just">
                        <a:spcBef>
                          <a:spcPts val="600"/>
                        </a:spcBef>
                        <a:spcAft>
                          <a:spcPts val="600"/>
                        </a:spcAft>
                      </a:pPr>
                      <a:r>
                        <a:rPr lang="de-CH" sz="1400" u="none" dirty="0" err="1">
                          <a:solidFill>
                            <a:schemeClr val="tx1"/>
                          </a:solidFill>
                          <a:effectLst/>
                        </a:rPr>
                        <a:t>Subject</a:t>
                      </a:r>
                      <a:r>
                        <a:rPr lang="de-CH" sz="1400" u="none" dirty="0">
                          <a:solidFill>
                            <a:schemeClr val="tx1"/>
                          </a:solidFill>
                          <a:effectLst/>
                        </a:rPr>
                        <a:t> matter</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16</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10</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16</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10</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2"/>
                  </a:ext>
                </a:extLst>
              </a:tr>
              <a:tr h="23871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rPr>
                        <a:t>Skills</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3"/>
                  </a:ext>
                </a:extLst>
              </a:tr>
              <a:tr h="23871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rPr>
                        <a:t>Experiments</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13</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13</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4"/>
                  </a:ext>
                </a:extLst>
              </a:tr>
              <a:tr h="20695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latin typeface="Calibri"/>
                          <a:ea typeface="Times New Roman"/>
                          <a:cs typeface="Calibri"/>
                        </a:rPr>
                        <a:t>Tasks</a:t>
                      </a: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5</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5</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5"/>
                  </a:ext>
                </a:extLst>
              </a:tr>
              <a:tr h="23871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rPr>
                        <a:t>Class </a:t>
                      </a:r>
                      <a:r>
                        <a:rPr lang="de-CH" sz="1400" u="none" dirty="0" err="1">
                          <a:solidFill>
                            <a:schemeClr val="tx1"/>
                          </a:solidFill>
                          <a:effectLst/>
                        </a:rPr>
                        <a:t>heterogeneity</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13</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6"/>
                  </a:ext>
                </a:extLst>
              </a:tr>
              <a:tr h="23871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rPr>
                        <a:t>Total</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63</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55</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65</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56</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extLst>
                  <a:ext uri="{0D108BD9-81ED-4DB2-BD59-A6C34878D82A}">
                    <a16:rowId xmlns:a16="http://schemas.microsoft.com/office/drawing/2014/main" val="10007"/>
                  </a:ext>
                </a:extLst>
              </a:tr>
              <a:tr h="238718">
                <a:tc rowSpan="3">
                  <a:txBody>
                    <a:bodyPr/>
                    <a:lstStyle/>
                    <a:p>
                      <a:pPr marL="0" indent="0" algn="l">
                        <a:spcBef>
                          <a:spcPts val="600"/>
                        </a:spcBef>
                        <a:spcAft>
                          <a:spcPts val="600"/>
                        </a:spcAft>
                      </a:pPr>
                      <a:r>
                        <a:rPr lang="de-CH" sz="1400" u="none" dirty="0" err="1">
                          <a:solidFill>
                            <a:schemeClr val="bg1"/>
                          </a:solidFill>
                          <a:effectLst/>
                        </a:rPr>
                        <a:t>Students</a:t>
                      </a:r>
                      <a:r>
                        <a:rPr lang="de-CH" sz="1400" u="none" dirty="0">
                          <a:solidFill>
                            <a:schemeClr val="bg1"/>
                          </a:solidFill>
                          <a:effectLst/>
                        </a:rPr>
                        <a:t>’ support </a:t>
                      </a:r>
                      <a:r>
                        <a:rPr lang="de-CH" sz="1400" u="none" dirty="0" err="1">
                          <a:solidFill>
                            <a:schemeClr val="bg1"/>
                          </a:solidFill>
                          <a:effectLst/>
                        </a:rPr>
                        <a:t>while</a:t>
                      </a:r>
                      <a:r>
                        <a:rPr lang="de-CH" sz="1400" u="none" dirty="0">
                          <a:solidFill>
                            <a:schemeClr val="bg1"/>
                          </a:solidFill>
                          <a:effectLst/>
                        </a:rPr>
                        <a:t> </a:t>
                      </a:r>
                      <a:r>
                        <a:rPr lang="de-CH" sz="1400" u="none" dirty="0" err="1">
                          <a:solidFill>
                            <a:schemeClr val="bg1"/>
                          </a:solidFill>
                          <a:effectLst/>
                        </a:rPr>
                        <a:t>learning</a:t>
                      </a:r>
                      <a:r>
                        <a:rPr lang="de-CH" sz="1400" u="none" dirty="0">
                          <a:solidFill>
                            <a:schemeClr val="bg1"/>
                          </a:solidFill>
                          <a:effectLst/>
                        </a:rPr>
                        <a:t> in a </a:t>
                      </a:r>
                      <a:r>
                        <a:rPr lang="de-CH" sz="1400" u="none" dirty="0" err="1">
                          <a:solidFill>
                            <a:schemeClr val="bg1"/>
                          </a:solidFill>
                          <a:effectLst/>
                        </a:rPr>
                        <a:t>competence-oriented</a:t>
                      </a:r>
                      <a:r>
                        <a:rPr lang="de-CH" sz="1400" u="none" dirty="0">
                          <a:solidFill>
                            <a:schemeClr val="bg1"/>
                          </a:solidFill>
                          <a:effectLst/>
                        </a:rPr>
                        <a:t> </a:t>
                      </a:r>
                      <a:r>
                        <a:rPr lang="de-CH" sz="1400" u="none" dirty="0" err="1">
                          <a:solidFill>
                            <a:schemeClr val="bg1"/>
                          </a:solidFill>
                          <a:effectLst/>
                        </a:rPr>
                        <a:t>manner</a:t>
                      </a:r>
                      <a:endParaRPr lang="de-CH" sz="1400" u="none" dirty="0">
                        <a:solidFill>
                          <a:schemeClr val="bg1"/>
                        </a:solidFill>
                        <a:effectLst/>
                        <a:latin typeface="Calibri"/>
                        <a:ea typeface="Times New Roman"/>
                        <a:cs typeface="Calibri"/>
                      </a:endParaRPr>
                    </a:p>
                  </a:txBody>
                  <a:tcPr marL="55373" marR="55373" marT="0" marB="0">
                    <a:solidFill>
                      <a:srgbClr val="CA3D56"/>
                    </a:solidFill>
                  </a:tcPr>
                </a:tc>
                <a:tc>
                  <a:txBody>
                    <a:bodyPr/>
                    <a:lstStyle/>
                    <a:p>
                      <a:pPr marL="0" indent="0" algn="just">
                        <a:spcBef>
                          <a:spcPts val="600"/>
                        </a:spcBef>
                        <a:spcAft>
                          <a:spcPts val="600"/>
                        </a:spcAft>
                      </a:pPr>
                      <a:r>
                        <a:rPr lang="de-CH" sz="1400" u="none" dirty="0">
                          <a:solidFill>
                            <a:schemeClr val="tx1"/>
                          </a:solidFill>
                          <a:effectLst/>
                        </a:rPr>
                        <a:t>Material </a:t>
                      </a:r>
                      <a:r>
                        <a:rPr lang="de-CH" sz="1400" u="none" dirty="0" err="1">
                          <a:solidFill>
                            <a:schemeClr val="tx1"/>
                          </a:solidFill>
                          <a:effectLst/>
                        </a:rPr>
                        <a:t>for</a:t>
                      </a:r>
                      <a:r>
                        <a:rPr lang="de-CH" sz="1400" u="none" dirty="0">
                          <a:solidFill>
                            <a:schemeClr val="tx1"/>
                          </a:solidFill>
                          <a:effectLst/>
                        </a:rPr>
                        <a:t> </a:t>
                      </a:r>
                      <a:r>
                        <a:rPr lang="de-CH" sz="1400" u="none" dirty="0" err="1">
                          <a:solidFill>
                            <a:schemeClr val="tx1"/>
                          </a:solidFill>
                          <a:effectLst/>
                        </a:rPr>
                        <a:t>students</a:t>
                      </a:r>
                      <a:r>
                        <a:rPr lang="de-CH" sz="1400" u="none" dirty="0">
                          <a:solidFill>
                            <a:schemeClr val="tx1"/>
                          </a:solidFill>
                          <a:effectLst/>
                        </a:rPr>
                        <a:t> </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11</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6</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11</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6</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8"/>
                  </a:ext>
                </a:extLst>
              </a:tr>
              <a:tr h="374960">
                <a:tc vMerge="1">
                  <a:txBody>
                    <a:bodyPr/>
                    <a:lstStyle/>
                    <a:p>
                      <a:endParaRPr lang="de-CH"/>
                    </a:p>
                  </a:txBody>
                  <a:tcPr/>
                </a:tc>
                <a:tc>
                  <a:txBody>
                    <a:bodyPr/>
                    <a:lstStyle/>
                    <a:p>
                      <a:pPr marL="0" indent="0" algn="just">
                        <a:spcBef>
                          <a:spcPts val="600"/>
                        </a:spcBef>
                        <a:spcAft>
                          <a:spcPts val="600"/>
                        </a:spcAft>
                      </a:pPr>
                      <a:r>
                        <a:rPr lang="de-CH" sz="1400" u="none" dirty="0" err="1">
                          <a:solidFill>
                            <a:schemeClr val="tx1"/>
                          </a:solidFill>
                          <a:effectLst/>
                        </a:rPr>
                        <a:t>Hints</a:t>
                      </a:r>
                      <a:r>
                        <a:rPr lang="de-CH" sz="1400" u="none" dirty="0">
                          <a:solidFill>
                            <a:schemeClr val="tx1"/>
                          </a:solidFill>
                          <a:effectLst/>
                        </a:rPr>
                        <a:t> </a:t>
                      </a:r>
                      <a:r>
                        <a:rPr lang="de-CH" sz="1400" u="none" dirty="0" err="1">
                          <a:solidFill>
                            <a:schemeClr val="tx1"/>
                          </a:solidFill>
                          <a:effectLst/>
                        </a:rPr>
                        <a:t>for</a:t>
                      </a:r>
                      <a:r>
                        <a:rPr lang="de-CH" sz="1400" u="none" dirty="0">
                          <a:solidFill>
                            <a:schemeClr val="tx1"/>
                          </a:solidFill>
                          <a:effectLst/>
                        </a:rPr>
                        <a:t> </a:t>
                      </a:r>
                      <a:r>
                        <a:rPr lang="de-CH" sz="1400" u="none" dirty="0" err="1">
                          <a:solidFill>
                            <a:schemeClr val="tx1"/>
                          </a:solidFill>
                          <a:effectLst/>
                        </a:rPr>
                        <a:t>students</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11</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4</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11</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2</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09"/>
                  </a:ext>
                </a:extLst>
              </a:tr>
              <a:tr h="23871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rPr>
                        <a:t>Total</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22</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10</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22</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8</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extLst>
                  <a:ext uri="{0D108BD9-81ED-4DB2-BD59-A6C34878D82A}">
                    <a16:rowId xmlns:a16="http://schemas.microsoft.com/office/drawing/2014/main" val="10010"/>
                  </a:ext>
                </a:extLst>
              </a:tr>
              <a:tr h="238718">
                <a:tc rowSpan="3">
                  <a:txBody>
                    <a:bodyPr/>
                    <a:lstStyle/>
                    <a:p>
                      <a:pPr marL="0" indent="0" algn="l">
                        <a:spcBef>
                          <a:spcPts val="600"/>
                        </a:spcBef>
                        <a:spcAft>
                          <a:spcPts val="600"/>
                        </a:spcAft>
                      </a:pPr>
                      <a:r>
                        <a:rPr lang="de-CH" sz="1400" u="none" dirty="0">
                          <a:solidFill>
                            <a:schemeClr val="bg1"/>
                          </a:solidFill>
                          <a:effectLst/>
                        </a:rPr>
                        <a:t>Teachers’ support </a:t>
                      </a:r>
                      <a:r>
                        <a:rPr lang="de-CH" sz="1400" u="none" dirty="0" err="1">
                          <a:solidFill>
                            <a:schemeClr val="bg1"/>
                          </a:solidFill>
                          <a:effectLst/>
                        </a:rPr>
                        <a:t>while</a:t>
                      </a:r>
                      <a:r>
                        <a:rPr lang="de-CH" sz="1400" u="none" dirty="0">
                          <a:solidFill>
                            <a:schemeClr val="bg1"/>
                          </a:solidFill>
                          <a:effectLst/>
                        </a:rPr>
                        <a:t> </a:t>
                      </a:r>
                      <a:r>
                        <a:rPr lang="de-CH" sz="1400" u="none" dirty="0" err="1">
                          <a:solidFill>
                            <a:schemeClr val="bg1"/>
                          </a:solidFill>
                          <a:effectLst/>
                        </a:rPr>
                        <a:t>teaching</a:t>
                      </a:r>
                      <a:r>
                        <a:rPr lang="de-CH" sz="1400" u="none" dirty="0">
                          <a:solidFill>
                            <a:schemeClr val="bg1"/>
                          </a:solidFill>
                          <a:effectLst/>
                        </a:rPr>
                        <a:t> in a </a:t>
                      </a:r>
                      <a:r>
                        <a:rPr lang="de-CH" sz="1400" u="none" dirty="0" err="1">
                          <a:solidFill>
                            <a:schemeClr val="bg1"/>
                          </a:solidFill>
                          <a:effectLst/>
                        </a:rPr>
                        <a:t>competence-oriented</a:t>
                      </a:r>
                      <a:r>
                        <a:rPr lang="de-CH" sz="1400" u="none" dirty="0">
                          <a:solidFill>
                            <a:schemeClr val="bg1"/>
                          </a:solidFill>
                          <a:effectLst/>
                        </a:rPr>
                        <a:t> </a:t>
                      </a:r>
                      <a:r>
                        <a:rPr lang="de-CH" sz="1400" u="none" dirty="0" err="1">
                          <a:solidFill>
                            <a:schemeClr val="bg1"/>
                          </a:solidFill>
                          <a:effectLst/>
                        </a:rPr>
                        <a:t>manner</a:t>
                      </a:r>
                      <a:endParaRPr lang="de-CH" sz="1400" u="none" dirty="0">
                        <a:solidFill>
                          <a:schemeClr val="bg1"/>
                        </a:solidFill>
                        <a:effectLst/>
                        <a:latin typeface="Calibri"/>
                        <a:ea typeface="Times New Roman"/>
                        <a:cs typeface="Calibri"/>
                      </a:endParaRPr>
                    </a:p>
                  </a:txBody>
                  <a:tcPr marL="55373" marR="55373" marT="0" marB="0">
                    <a:solidFill>
                      <a:srgbClr val="CA3D56"/>
                    </a:solidFill>
                  </a:tcPr>
                </a:tc>
                <a:tc>
                  <a:txBody>
                    <a:bodyPr/>
                    <a:lstStyle/>
                    <a:p>
                      <a:pPr marL="0" indent="0" algn="just">
                        <a:spcBef>
                          <a:spcPts val="600"/>
                        </a:spcBef>
                        <a:spcAft>
                          <a:spcPts val="600"/>
                        </a:spcAft>
                      </a:pPr>
                      <a:r>
                        <a:rPr lang="de-CH" sz="1400" u="none" dirty="0">
                          <a:solidFill>
                            <a:schemeClr val="tx1"/>
                          </a:solidFill>
                          <a:effectLst/>
                          <a:latin typeface="Calibri"/>
                          <a:ea typeface="Times New Roman"/>
                          <a:cs typeface="Calibri"/>
                        </a:rPr>
                        <a:t>Teacher Materials</a:t>
                      </a: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25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12</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25</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10</a:t>
                      </a:r>
                      <a:endParaRPr lang="de-CH" sz="1400" u="none" dirty="0">
                        <a:solidFill>
                          <a:schemeClr val="tx1"/>
                        </a:solidFill>
                        <a:effectLst/>
                        <a:latin typeface="Calibri"/>
                        <a:ea typeface="Times New Roman"/>
                        <a:cs typeface="Calibri"/>
                      </a:endParaRPr>
                    </a:p>
                  </a:txBody>
                  <a:tcPr marL="55373" marR="55373" marT="0" marB="0">
                    <a:solidFill>
                      <a:schemeClr val="bg1">
                        <a:lumMod val="85000"/>
                      </a:schemeClr>
                    </a:solidFill>
                  </a:tcPr>
                </a:tc>
                <a:extLst>
                  <a:ext uri="{0D108BD9-81ED-4DB2-BD59-A6C34878D82A}">
                    <a16:rowId xmlns:a16="http://schemas.microsoft.com/office/drawing/2014/main" val="10011"/>
                  </a:ext>
                </a:extLst>
              </a:tr>
              <a:tr h="413916">
                <a:tc vMerge="1">
                  <a:txBody>
                    <a:bodyPr/>
                    <a:lstStyle/>
                    <a:p>
                      <a:endParaRPr lang="de-CH"/>
                    </a:p>
                  </a:txBody>
                  <a:tcPr/>
                </a:tc>
                <a:tc>
                  <a:txBody>
                    <a:bodyPr/>
                    <a:lstStyle/>
                    <a:p>
                      <a:pPr marL="0" indent="0" algn="l">
                        <a:spcBef>
                          <a:spcPts val="600"/>
                        </a:spcBef>
                        <a:spcAft>
                          <a:spcPts val="600"/>
                        </a:spcAft>
                      </a:pPr>
                      <a:r>
                        <a:rPr lang="de-CH" sz="1400" u="none" dirty="0">
                          <a:solidFill>
                            <a:schemeClr val="tx1"/>
                          </a:solidFill>
                          <a:effectLst/>
                        </a:rPr>
                        <a:t>Additional </a:t>
                      </a:r>
                      <a:r>
                        <a:rPr lang="de-CH" sz="1400" u="none" dirty="0" err="1">
                          <a:solidFill>
                            <a:schemeClr val="tx1"/>
                          </a:solidFill>
                          <a:effectLst/>
                        </a:rPr>
                        <a:t>teaching</a:t>
                      </a:r>
                      <a:r>
                        <a:rPr lang="de-CH" sz="1400" u="none" dirty="0">
                          <a:solidFill>
                            <a:schemeClr val="tx1"/>
                          </a:solidFill>
                          <a:effectLst/>
                        </a:rPr>
                        <a:t> material</a:t>
                      </a:r>
                      <a:endParaRPr lang="de-CH" sz="1400" u="none" dirty="0">
                        <a:solidFill>
                          <a:schemeClr val="tx1"/>
                        </a:solidFill>
                        <a:effectLst/>
                        <a:latin typeface="Calibri"/>
                        <a:ea typeface="Times New Roman"/>
                        <a:cs typeface="Calibri"/>
                      </a:endParaRPr>
                    </a:p>
                  </a:txBody>
                  <a:tcPr marL="55373" marR="55373" marT="0" marB="0">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0</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85000"/>
                      </a:schemeClr>
                    </a:solidFill>
                  </a:tcPr>
                </a:tc>
                <a:tc>
                  <a:txBody>
                    <a:bodyPr/>
                    <a:lstStyle/>
                    <a:p>
                      <a:pPr marL="151130" algn="r">
                        <a:spcBef>
                          <a:spcPts val="600"/>
                        </a:spcBef>
                        <a:spcAft>
                          <a:spcPts val="600"/>
                        </a:spcAft>
                      </a:pPr>
                      <a:r>
                        <a:rPr lang="de-CH" sz="1400" u="none" dirty="0">
                          <a:solidFill>
                            <a:schemeClr val="tx1"/>
                          </a:solidFill>
                          <a:effectLst/>
                        </a:rPr>
                        <a:t>14</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95000"/>
                      </a:schemeClr>
                    </a:solidFill>
                  </a:tcPr>
                </a:tc>
                <a:tc>
                  <a:txBody>
                    <a:bodyPr/>
                    <a:lstStyle/>
                    <a:p>
                      <a:pPr marL="151130" algn="r">
                        <a:spcBef>
                          <a:spcPts val="600"/>
                        </a:spcBef>
                        <a:spcAft>
                          <a:spcPts val="600"/>
                        </a:spcAft>
                      </a:pPr>
                      <a:r>
                        <a:rPr lang="de-CH" sz="1400" u="none" dirty="0">
                          <a:solidFill>
                            <a:schemeClr val="tx1"/>
                          </a:solidFill>
                          <a:effectLst/>
                        </a:rPr>
                        <a:t>0</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85000"/>
                      </a:schemeClr>
                    </a:solidFill>
                  </a:tcPr>
                </a:tc>
                <a:extLst>
                  <a:ext uri="{0D108BD9-81ED-4DB2-BD59-A6C34878D82A}">
                    <a16:rowId xmlns:a16="http://schemas.microsoft.com/office/drawing/2014/main" val="10012"/>
                  </a:ext>
                </a:extLst>
              </a:tr>
              <a:tr h="238718">
                <a:tc vMerge="1">
                  <a:txBody>
                    <a:bodyPr/>
                    <a:lstStyle/>
                    <a:p>
                      <a:endParaRPr lang="de-CH"/>
                    </a:p>
                  </a:txBody>
                  <a:tcPr/>
                </a:tc>
                <a:tc>
                  <a:txBody>
                    <a:bodyPr/>
                    <a:lstStyle/>
                    <a:p>
                      <a:pPr marL="0" indent="0" algn="just">
                        <a:spcBef>
                          <a:spcPts val="600"/>
                        </a:spcBef>
                        <a:spcAft>
                          <a:spcPts val="600"/>
                        </a:spcAft>
                      </a:pPr>
                      <a:r>
                        <a:rPr lang="de-CH" sz="1400" u="none" dirty="0">
                          <a:solidFill>
                            <a:schemeClr val="tx1"/>
                          </a:solidFill>
                          <a:effectLst/>
                        </a:rPr>
                        <a:t>Total</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39</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12</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39</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tc>
                  <a:txBody>
                    <a:bodyPr/>
                    <a:lstStyle/>
                    <a:p>
                      <a:pPr marL="151130" algn="r">
                        <a:spcBef>
                          <a:spcPts val="600"/>
                        </a:spcBef>
                        <a:spcAft>
                          <a:spcPts val="600"/>
                        </a:spcAft>
                      </a:pPr>
                      <a:r>
                        <a:rPr lang="de-CH" sz="1400" u="none" dirty="0">
                          <a:solidFill>
                            <a:schemeClr val="tx1"/>
                          </a:solidFill>
                          <a:effectLst/>
                        </a:rPr>
                        <a:t>10</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65000"/>
                      </a:schemeClr>
                    </a:solidFill>
                  </a:tcPr>
                </a:tc>
                <a:extLst>
                  <a:ext uri="{0D108BD9-81ED-4DB2-BD59-A6C34878D82A}">
                    <a16:rowId xmlns:a16="http://schemas.microsoft.com/office/drawing/2014/main" val="10013"/>
                  </a:ext>
                </a:extLst>
              </a:tr>
              <a:tr h="206958">
                <a:tc>
                  <a:txBody>
                    <a:bodyPr/>
                    <a:lstStyle/>
                    <a:p>
                      <a:pPr marL="0" indent="0" algn="just">
                        <a:spcBef>
                          <a:spcPts val="600"/>
                        </a:spcBef>
                        <a:spcAft>
                          <a:spcPts val="0"/>
                        </a:spcAft>
                      </a:pPr>
                      <a:r>
                        <a:rPr lang="de-CH" sz="1400" u="none" dirty="0">
                          <a:solidFill>
                            <a:schemeClr val="bg1">
                              <a:lumMod val="50000"/>
                            </a:schemeClr>
                          </a:solidFill>
                          <a:effectLst/>
                        </a:rPr>
                        <a:t>Total</a:t>
                      </a:r>
                      <a:endParaRPr lang="de-CH" sz="1400" u="none" dirty="0">
                        <a:solidFill>
                          <a:schemeClr val="bg1">
                            <a:lumMod val="50000"/>
                          </a:schemeClr>
                        </a:solidFill>
                        <a:effectLst/>
                        <a:latin typeface="Calibri"/>
                        <a:ea typeface="Times New Roman"/>
                        <a:cs typeface="Calibri"/>
                      </a:endParaRPr>
                    </a:p>
                  </a:txBody>
                  <a:tcPr marL="55373" marR="55373" marT="0" marB="0" anchor="ctr">
                    <a:solidFill>
                      <a:schemeClr val="bg1">
                        <a:lumMod val="50000"/>
                      </a:schemeClr>
                    </a:solidFill>
                  </a:tcPr>
                </a:tc>
                <a:tc>
                  <a:txBody>
                    <a:bodyPr/>
                    <a:lstStyle/>
                    <a:p>
                      <a:pPr marL="151130" algn="just">
                        <a:spcBef>
                          <a:spcPts val="600"/>
                        </a:spcBef>
                        <a:spcAft>
                          <a:spcPts val="0"/>
                        </a:spcAft>
                      </a:pPr>
                      <a:r>
                        <a:rPr lang="de-CH" sz="1400" u="none" dirty="0">
                          <a:solidFill>
                            <a:schemeClr val="tx1"/>
                          </a:solidFill>
                          <a:effectLst/>
                        </a:rPr>
                        <a:t> </a:t>
                      </a:r>
                      <a:endParaRPr lang="de-CH" sz="1400" u="none" dirty="0">
                        <a:solidFill>
                          <a:schemeClr val="tx1"/>
                        </a:solidFill>
                        <a:effectLst/>
                        <a:latin typeface="Calibri"/>
                        <a:ea typeface="Times New Roman"/>
                        <a:cs typeface="Calibri"/>
                      </a:endParaRPr>
                    </a:p>
                  </a:txBody>
                  <a:tcPr marL="55373" marR="55373" marT="0" marB="0" anchor="ctr">
                    <a:solidFill>
                      <a:schemeClr val="bg1">
                        <a:lumMod val="50000"/>
                      </a:schemeClr>
                    </a:solidFill>
                  </a:tcPr>
                </a:tc>
                <a:tc>
                  <a:txBody>
                    <a:bodyPr/>
                    <a:lstStyle/>
                    <a:p>
                      <a:pPr algn="r">
                        <a:spcAft>
                          <a:spcPts val="200"/>
                        </a:spcAft>
                      </a:pPr>
                      <a:r>
                        <a:rPr lang="de-CH" sz="1400" u="none" dirty="0">
                          <a:solidFill>
                            <a:schemeClr val="tx1"/>
                          </a:solidFill>
                          <a:effectLst/>
                        </a:rPr>
                        <a:t>124</a:t>
                      </a:r>
                      <a:endParaRPr lang="de-CH" sz="1400" u="none" dirty="0">
                        <a:solidFill>
                          <a:schemeClr val="tx1"/>
                        </a:solidFill>
                        <a:effectLst/>
                        <a:latin typeface="Calibri"/>
                        <a:ea typeface="Calibri"/>
                        <a:cs typeface="Univers 45 Light"/>
                      </a:endParaRPr>
                    </a:p>
                  </a:txBody>
                  <a:tcPr marL="55373" marR="55373" marT="0" marB="0">
                    <a:solidFill>
                      <a:schemeClr val="bg1">
                        <a:lumMod val="50000"/>
                      </a:schemeClr>
                    </a:solidFill>
                  </a:tcPr>
                </a:tc>
                <a:tc>
                  <a:txBody>
                    <a:bodyPr/>
                    <a:lstStyle/>
                    <a:p>
                      <a:pPr algn="r">
                        <a:spcAft>
                          <a:spcPts val="200"/>
                        </a:spcAft>
                      </a:pPr>
                      <a:r>
                        <a:rPr lang="de-CH" sz="1400" u="none" dirty="0">
                          <a:solidFill>
                            <a:schemeClr val="tx1"/>
                          </a:solidFill>
                          <a:effectLst/>
                        </a:rPr>
                        <a:t>77</a:t>
                      </a:r>
                      <a:endParaRPr lang="de-CH" sz="1400" u="none" dirty="0">
                        <a:solidFill>
                          <a:schemeClr val="tx1"/>
                        </a:solidFill>
                        <a:effectLst/>
                        <a:latin typeface="Calibri"/>
                        <a:ea typeface="Calibri"/>
                        <a:cs typeface="Univers 45 Light"/>
                      </a:endParaRPr>
                    </a:p>
                  </a:txBody>
                  <a:tcPr marL="55373" marR="55373" marT="0" marB="0">
                    <a:solidFill>
                      <a:schemeClr val="bg1">
                        <a:lumMod val="50000"/>
                      </a:schemeClr>
                    </a:solidFill>
                  </a:tcPr>
                </a:tc>
                <a:tc>
                  <a:txBody>
                    <a:bodyPr/>
                    <a:lstStyle/>
                    <a:p>
                      <a:pPr algn="r">
                        <a:spcAft>
                          <a:spcPts val="200"/>
                        </a:spcAft>
                      </a:pPr>
                      <a:r>
                        <a:rPr lang="de-CH" sz="1400" u="none" dirty="0">
                          <a:solidFill>
                            <a:schemeClr val="tx1"/>
                          </a:solidFill>
                          <a:effectLst/>
                        </a:rPr>
                        <a:t>126</a:t>
                      </a:r>
                      <a:endParaRPr lang="de-CH" sz="1400" u="none" dirty="0">
                        <a:solidFill>
                          <a:schemeClr val="tx1"/>
                        </a:solidFill>
                        <a:effectLst/>
                        <a:latin typeface="Calibri"/>
                        <a:ea typeface="Calibri"/>
                        <a:cs typeface="Univers 45 Light"/>
                      </a:endParaRPr>
                    </a:p>
                  </a:txBody>
                  <a:tcPr marL="55373" marR="55373" marT="0" marB="0">
                    <a:solidFill>
                      <a:schemeClr val="bg1">
                        <a:lumMod val="50000"/>
                      </a:schemeClr>
                    </a:solidFill>
                  </a:tcPr>
                </a:tc>
                <a:tc>
                  <a:txBody>
                    <a:bodyPr/>
                    <a:lstStyle/>
                    <a:p>
                      <a:pPr algn="r">
                        <a:spcAft>
                          <a:spcPts val="200"/>
                        </a:spcAft>
                      </a:pPr>
                      <a:r>
                        <a:rPr lang="de-CH" sz="1400" u="none" dirty="0">
                          <a:solidFill>
                            <a:schemeClr val="tx1"/>
                          </a:solidFill>
                          <a:effectLst/>
                        </a:rPr>
                        <a:t>74</a:t>
                      </a:r>
                      <a:endParaRPr lang="de-CH" sz="1400" u="none" dirty="0">
                        <a:solidFill>
                          <a:schemeClr val="tx1"/>
                        </a:solidFill>
                        <a:effectLst/>
                        <a:latin typeface="Calibri"/>
                        <a:ea typeface="Calibri"/>
                        <a:cs typeface="Univers 45 Light"/>
                      </a:endParaRPr>
                    </a:p>
                  </a:txBody>
                  <a:tcPr marL="55373" marR="55373" marT="0" marB="0">
                    <a:solidFill>
                      <a:schemeClr val="bg1">
                        <a:lumMod val="50000"/>
                      </a:schemeClr>
                    </a:solidFill>
                  </a:tcPr>
                </a:tc>
                <a:extLst>
                  <a:ext uri="{0D108BD9-81ED-4DB2-BD59-A6C34878D82A}">
                    <a16:rowId xmlns:a16="http://schemas.microsoft.com/office/drawing/2014/main" val="10014"/>
                  </a:ext>
                </a:extLst>
              </a:tr>
            </a:tbl>
          </a:graphicData>
        </a:graphic>
      </p:graphicFrame>
      <p:sp>
        <p:nvSpPr>
          <p:cNvPr id="13" name="Rechteck 12"/>
          <p:cNvSpPr/>
          <p:nvPr/>
        </p:nvSpPr>
        <p:spPr>
          <a:xfrm>
            <a:off x="303212" y="1705975"/>
            <a:ext cx="4080945" cy="4040871"/>
          </a:xfrm>
          <a:prstGeom prst="rect">
            <a:avLst/>
          </a:prstGeom>
          <a:noFill/>
          <a:ln w="38100">
            <a:solidFill>
              <a:srgbClr val="DA78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sz="1400"/>
          </a:p>
        </p:txBody>
      </p:sp>
      <p:sp>
        <p:nvSpPr>
          <p:cNvPr id="15" name="Rechteck 14"/>
          <p:cNvSpPr/>
          <p:nvPr/>
        </p:nvSpPr>
        <p:spPr>
          <a:xfrm>
            <a:off x="4384157" y="5489076"/>
            <a:ext cx="4465242" cy="287080"/>
          </a:xfrm>
          <a:prstGeom prst="rect">
            <a:avLst/>
          </a:prstGeom>
          <a:noFill/>
          <a:ln w="38100">
            <a:solidFill>
              <a:srgbClr val="DA78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sz="1400"/>
          </a:p>
        </p:txBody>
      </p:sp>
    </p:spTree>
    <p:extLst>
      <p:ext uri="{BB962C8B-B14F-4D97-AF65-F5344CB8AC3E}">
        <p14:creationId xmlns:p14="http://schemas.microsoft.com/office/powerpoint/2010/main" val="23180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10"/>
                                        <p:tgtEl>
                                          <p:spTgt spid="13"/>
                                        </p:tgtEl>
                                      </p:cBhvr>
                                    </p:animEffect>
                                    <p:set>
                                      <p:cBhvr>
                                        <p:cTn id="11" dur="1" fill="hold">
                                          <p:stCondLst>
                                            <p:cond delay="9"/>
                                          </p:stCondLst>
                                        </p:cTn>
                                        <p:tgtEl>
                                          <p:spTgt spid="1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1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05820" y="0"/>
            <a:ext cx="1152460" cy="1152460"/>
          </a:xfrm>
        </p:spPr>
      </p:pic>
      <p:sp>
        <p:nvSpPr>
          <p:cNvPr id="4" name="Titel 3"/>
          <p:cNvSpPr>
            <a:spLocks noGrp="1"/>
          </p:cNvSpPr>
          <p:nvPr>
            <p:ph type="title"/>
          </p:nvPr>
        </p:nvSpPr>
        <p:spPr>
          <a:xfrm>
            <a:off x="295951" y="274638"/>
            <a:ext cx="8560711" cy="1003829"/>
          </a:xfrm>
        </p:spPr>
        <p:txBody>
          <a:bodyPr>
            <a:normAutofit fontScale="90000"/>
          </a:bodyPr>
          <a:lstStyle/>
          <a:p>
            <a:r>
              <a:rPr lang="en-GB" dirty="0"/>
              <a:t>Checklist for Competence-oriented </a:t>
            </a:r>
            <a:r>
              <a:rPr lang="en-GB" dirty="0" smtClean="0"/>
              <a:t/>
            </a:r>
            <a:br>
              <a:rPr lang="en-GB" dirty="0" smtClean="0"/>
            </a:br>
            <a:r>
              <a:rPr lang="en-GB" dirty="0" smtClean="0"/>
              <a:t>Textbooks </a:t>
            </a:r>
            <a:r>
              <a:rPr lang="en-GB" dirty="0"/>
              <a:t>(COTEX</a:t>
            </a:r>
            <a:r>
              <a:rPr lang="en-GB" dirty="0" smtClean="0"/>
              <a:t>)</a:t>
            </a:r>
            <a:r>
              <a:rPr lang="en-GB" dirty="0"/>
              <a:t/>
            </a:r>
            <a:br>
              <a:rPr lang="en-GB" dirty="0"/>
            </a:br>
            <a:r>
              <a:rPr lang="en-GB" dirty="0" smtClean="0"/>
              <a:t>																			</a:t>
            </a:r>
            <a:r>
              <a:rPr lang="en-GB" sz="1400" b="0" i="1" dirty="0" smtClean="0"/>
              <a:t>Download</a:t>
            </a:r>
            <a:r>
              <a:rPr lang="en-GB" sz="1400" b="0" i="1" dirty="0"/>
              <a:t>: </a:t>
            </a:r>
            <a:r>
              <a:rPr lang="en-GB" sz="1400" b="0" i="1" dirty="0">
                <a:hlinkClick r:id="rId3"/>
              </a:rPr>
              <a:t>https://</a:t>
            </a:r>
            <a:r>
              <a:rPr lang="en-GB" sz="1400" b="0" i="1" dirty="0" smtClean="0">
                <a:hlinkClick r:id="rId3"/>
              </a:rPr>
              <a:t>bit.ly/2U0NpOO</a:t>
            </a:r>
            <a:r>
              <a:rPr lang="en-GB" sz="1400" b="0" i="1" dirty="0" smtClean="0"/>
              <a:t> </a:t>
            </a:r>
            <a:endParaRPr lang="en-GB" sz="1400" b="0" i="1" dirty="0"/>
          </a:p>
        </p:txBody>
      </p:sp>
      <p:sp>
        <p:nvSpPr>
          <p:cNvPr id="5" name="Fußzeilenplatzhalter 4"/>
          <p:cNvSpPr>
            <a:spLocks noGrp="1"/>
          </p:cNvSpPr>
          <p:nvPr>
            <p:ph type="ftr" sz="quarter" idx="10"/>
          </p:nvPr>
        </p:nvSpPr>
        <p:spPr/>
        <p:txBody>
          <a:bodyPr/>
          <a:lstStyle/>
          <a:p>
            <a:pPr defTabSz="288000"/>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21</a:t>
            </a:fld>
            <a:endParaRPr lang="de-CH" noProof="0" dirty="0"/>
          </a:p>
        </p:txBody>
      </p:sp>
      <p:graphicFrame>
        <p:nvGraphicFramePr>
          <p:cNvPr id="10" name="Tabelle 9">
            <a:extLst>
              <a:ext uri="{FF2B5EF4-FFF2-40B4-BE49-F238E27FC236}">
                <a16:creationId xmlns:a16="http://schemas.microsoft.com/office/drawing/2014/main" id="{D13BE43E-CA47-4D37-8654-5453FD830026}"/>
              </a:ext>
            </a:extLst>
          </p:cNvPr>
          <p:cNvGraphicFramePr>
            <a:graphicFrameLocks noGrp="1"/>
          </p:cNvGraphicFramePr>
          <p:nvPr>
            <p:extLst>
              <p:ext uri="{D42A27DB-BD31-4B8C-83A1-F6EECF244321}">
                <p14:modId xmlns:p14="http://schemas.microsoft.com/office/powerpoint/2010/main" val="3125843557"/>
              </p:ext>
            </p:extLst>
          </p:nvPr>
        </p:nvGraphicFramePr>
        <p:xfrm>
          <a:off x="295951" y="1484484"/>
          <a:ext cx="8206305" cy="4787211"/>
        </p:xfrm>
        <a:graphic>
          <a:graphicData uri="http://schemas.openxmlformats.org/drawingml/2006/table">
            <a:tbl>
              <a:tblPr firstRow="1" firstCol="1" bandRow="1" bandCol="1">
                <a:tableStyleId>{5C22544A-7EE6-4342-B048-85BDC9FD1C3A}</a:tableStyleId>
              </a:tblPr>
              <a:tblGrid>
                <a:gridCol w="5948230">
                  <a:extLst>
                    <a:ext uri="{9D8B030D-6E8A-4147-A177-3AD203B41FA5}">
                      <a16:colId xmlns:a16="http://schemas.microsoft.com/office/drawing/2014/main" val="20000"/>
                    </a:ext>
                  </a:extLst>
                </a:gridCol>
                <a:gridCol w="455114">
                  <a:extLst>
                    <a:ext uri="{9D8B030D-6E8A-4147-A177-3AD203B41FA5}">
                      <a16:colId xmlns:a16="http://schemas.microsoft.com/office/drawing/2014/main" val="20001"/>
                    </a:ext>
                  </a:extLst>
                </a:gridCol>
                <a:gridCol w="264602">
                  <a:extLst>
                    <a:ext uri="{9D8B030D-6E8A-4147-A177-3AD203B41FA5}">
                      <a16:colId xmlns:a16="http://schemas.microsoft.com/office/drawing/2014/main" val="20002"/>
                    </a:ext>
                  </a:extLst>
                </a:gridCol>
                <a:gridCol w="254016">
                  <a:extLst>
                    <a:ext uri="{9D8B030D-6E8A-4147-A177-3AD203B41FA5}">
                      <a16:colId xmlns:a16="http://schemas.microsoft.com/office/drawing/2014/main" val="20003"/>
                    </a:ext>
                  </a:extLst>
                </a:gridCol>
                <a:gridCol w="243433">
                  <a:extLst>
                    <a:ext uri="{9D8B030D-6E8A-4147-A177-3AD203B41FA5}">
                      <a16:colId xmlns:a16="http://schemas.microsoft.com/office/drawing/2014/main" val="20004"/>
                    </a:ext>
                  </a:extLst>
                </a:gridCol>
                <a:gridCol w="232849">
                  <a:extLst>
                    <a:ext uri="{9D8B030D-6E8A-4147-A177-3AD203B41FA5}">
                      <a16:colId xmlns:a16="http://schemas.microsoft.com/office/drawing/2014/main" val="20005"/>
                    </a:ext>
                  </a:extLst>
                </a:gridCol>
                <a:gridCol w="315683">
                  <a:extLst>
                    <a:ext uri="{9D8B030D-6E8A-4147-A177-3AD203B41FA5}">
                      <a16:colId xmlns:a16="http://schemas.microsoft.com/office/drawing/2014/main" val="20006"/>
                    </a:ext>
                  </a:extLst>
                </a:gridCol>
                <a:gridCol w="492378">
                  <a:extLst>
                    <a:ext uri="{9D8B030D-6E8A-4147-A177-3AD203B41FA5}">
                      <a16:colId xmlns:a16="http://schemas.microsoft.com/office/drawing/2014/main" val="20007"/>
                    </a:ext>
                  </a:extLst>
                </a:gridCol>
              </a:tblGrid>
              <a:tr h="553190">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tc gridSpan="5">
                  <a:txBody>
                    <a:bodyPr/>
                    <a:lstStyle/>
                    <a:p>
                      <a:pPr algn="just">
                        <a:spcAft>
                          <a:spcPts val="200"/>
                        </a:spcAft>
                      </a:pPr>
                      <a:r>
                        <a:rPr lang="en-US" sz="1400" b="0" u="none" noProof="0" dirty="0">
                          <a:effectLst/>
                          <a:latin typeface="+mn-lt"/>
                          <a:ea typeface="Calibri"/>
                          <a:cs typeface="Univers 45 Light"/>
                        </a:rPr>
                        <a:t>Rating of the textbook</a:t>
                      </a: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extLst>
                  <a:ext uri="{0D108BD9-81ED-4DB2-BD59-A6C34878D82A}">
                    <a16:rowId xmlns:a16="http://schemas.microsoft.com/office/drawing/2014/main" val="10000"/>
                  </a:ext>
                </a:extLst>
              </a:tr>
              <a:tr h="1994629">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tc>
                  <a:txBody>
                    <a:bodyPr/>
                    <a:lstStyle/>
                    <a:p>
                      <a:pPr marL="0" marR="0" lvl="0" indent="0" algn="l" defTabSz="457126" rtl="0" eaLnBrk="1" fontAlgn="auto" latinLnBrk="0" hangingPunct="1">
                        <a:lnSpc>
                          <a:spcPct val="100000"/>
                        </a:lnSpc>
                        <a:spcBef>
                          <a:spcPts val="0"/>
                        </a:spcBef>
                        <a:spcAft>
                          <a:spcPts val="200"/>
                        </a:spcAft>
                        <a:buClrTx/>
                        <a:buSzTx/>
                        <a:buFontTx/>
                        <a:buNone/>
                        <a:tabLst/>
                        <a:defRPr/>
                      </a:pPr>
                      <a:r>
                        <a:rPr lang="en-US" sz="1400" b="0" u="none" noProof="0" dirty="0">
                          <a:solidFill>
                            <a:schemeClr val="bg1"/>
                          </a:solidFill>
                          <a:effectLst/>
                          <a:latin typeface="+mn-lt"/>
                          <a:ea typeface="Calibri"/>
                          <a:cs typeface="Univers 45 Light"/>
                        </a:rPr>
                        <a:t>Empirical weighting</a:t>
                      </a:r>
                    </a:p>
                    <a:p>
                      <a:pPr marL="0" marR="0" indent="0" algn="l" defTabSz="457126" rtl="0" eaLnBrk="1" fontAlgn="auto" latinLnBrk="0" hangingPunct="1">
                        <a:lnSpc>
                          <a:spcPct val="100000"/>
                        </a:lnSpc>
                        <a:spcBef>
                          <a:spcPts val="0"/>
                        </a:spcBef>
                        <a:spcAft>
                          <a:spcPts val="200"/>
                        </a:spcAft>
                        <a:buClrTx/>
                        <a:buSzTx/>
                        <a:buFontTx/>
                        <a:buNone/>
                        <a:tabLst/>
                        <a:defRPr/>
                      </a:pPr>
                      <a:endParaRPr lang="de-DE" sz="1400" b="0" u="none" dirty="0">
                        <a:solidFill>
                          <a:schemeClr val="bg1"/>
                        </a:solidFill>
                        <a:effectLst/>
                        <a:latin typeface="Calibri"/>
                        <a:ea typeface="Calibri"/>
                        <a:cs typeface="Univers 45 Light"/>
                      </a:endParaRPr>
                    </a:p>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vert="vert270">
                    <a:solidFill>
                      <a:srgbClr val="CA3D56"/>
                    </a:solidFill>
                  </a:tcPr>
                </a:tc>
                <a:tc>
                  <a:txBody>
                    <a:bodyPr/>
                    <a:lstStyle/>
                    <a:p>
                      <a:pPr algn="just">
                        <a:spcAft>
                          <a:spcPts val="200"/>
                        </a:spcAft>
                      </a:pPr>
                      <a:r>
                        <a:rPr lang="en-US" sz="1400" b="0" u="none" noProof="0" dirty="0">
                          <a:solidFill>
                            <a:schemeClr val="bg1"/>
                          </a:solidFill>
                          <a:effectLst/>
                          <a:latin typeface="+mn-lt"/>
                          <a:ea typeface="Calibri"/>
                          <a:cs typeface="Univers 45 Light"/>
                        </a:rPr>
                        <a:t>Standard not met</a:t>
                      </a:r>
                    </a:p>
                  </a:txBody>
                  <a:tcPr marL="64423" marR="64423" marT="0" marB="0" vert="vert27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en-US" sz="1400" b="0" u="none" noProof="0" dirty="0">
                          <a:solidFill>
                            <a:schemeClr val="bg1"/>
                          </a:solidFill>
                          <a:effectLst/>
                          <a:latin typeface="+mn-lt"/>
                          <a:ea typeface="Calibri"/>
                          <a:cs typeface="Univers 45 Light"/>
                        </a:rPr>
                        <a:t>Standard met</a:t>
                      </a:r>
                    </a:p>
                  </a:txBody>
                  <a:tcPr marL="64423" marR="64423" marT="0" marB="0" vert="vert27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Quotient</a:t>
                      </a:r>
                      <a:endParaRPr lang="de-DE" sz="1400" b="0" u="none" dirty="0">
                        <a:solidFill>
                          <a:schemeClr val="bg1"/>
                        </a:solidFill>
                        <a:effectLst/>
                        <a:latin typeface="Calibri"/>
                        <a:ea typeface="Calibri"/>
                        <a:cs typeface="Univers 45 Light"/>
                      </a:endParaRPr>
                    </a:p>
                  </a:txBody>
                  <a:tcPr marL="64423" marR="64423" marT="0" marB="0" vert="vert270">
                    <a:solidFill>
                      <a:srgbClr val="CA3D56"/>
                    </a:solidFill>
                  </a:tcPr>
                </a:tc>
                <a:extLst>
                  <a:ext uri="{0D108BD9-81ED-4DB2-BD59-A6C34878D82A}">
                    <a16:rowId xmlns:a16="http://schemas.microsoft.com/office/drawing/2014/main" val="10001"/>
                  </a:ext>
                </a:extLst>
              </a:tr>
              <a:tr h="291001">
                <a:tc>
                  <a:txBody>
                    <a:bodyPr/>
                    <a:lstStyle/>
                    <a:p>
                      <a:pPr marL="0" marR="0" lvl="0" indent="0" algn="just" defTabSz="457126" rtl="0" eaLnBrk="1" fontAlgn="auto" latinLnBrk="0" hangingPunct="1">
                        <a:lnSpc>
                          <a:spcPct val="100000"/>
                        </a:lnSpc>
                        <a:spcBef>
                          <a:spcPts val="0"/>
                        </a:spcBef>
                        <a:spcAft>
                          <a:spcPts val="200"/>
                        </a:spcAft>
                        <a:buClrTx/>
                        <a:buSzTx/>
                        <a:buFontTx/>
                        <a:buNone/>
                        <a:tabLst/>
                        <a:defRPr/>
                      </a:pPr>
                      <a:r>
                        <a:rPr lang="en-US" sz="1400" b="0" u="none" noProof="0" dirty="0">
                          <a:effectLst/>
                          <a:latin typeface="+mn-lt"/>
                          <a:ea typeface="Calibri"/>
                          <a:cs typeface="Univers 45 Light"/>
                        </a:rPr>
                        <a:t>Category: Subject matter</a:t>
                      </a:r>
                    </a:p>
                  </a:txBody>
                  <a:tcPr marL="64423" marR="64423" marT="0" marB="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1</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2</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3</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4</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5</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  </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extLst>
                  <a:ext uri="{0D108BD9-81ED-4DB2-BD59-A6C34878D82A}">
                    <a16:rowId xmlns:a16="http://schemas.microsoft.com/office/drawing/2014/main" val="10002"/>
                  </a:ext>
                </a:extLst>
              </a:tr>
              <a:tr h="603521">
                <a:tc>
                  <a:txBody>
                    <a:bodyPr/>
                    <a:lstStyle/>
                    <a:p>
                      <a:pPr algn="just">
                        <a:spcAft>
                          <a:spcPts val="200"/>
                        </a:spcAft>
                      </a:pPr>
                      <a:r>
                        <a:rPr lang="en-US" sz="1400" b="0" u="none" kern="1200" noProof="0" dirty="0">
                          <a:solidFill>
                            <a:schemeClr val="tx1"/>
                          </a:solidFill>
                          <a:effectLst/>
                          <a:latin typeface="+mj-lt"/>
                          <a:ea typeface="Calibri"/>
                          <a:cs typeface="Univers 45 Light"/>
                        </a:rPr>
                        <a:t>Content/concepts are taken up repeatedly (e.g. Lightning and thunder are taken up in acoustics and electricity).</a:t>
                      </a:r>
                    </a:p>
                  </a:txBody>
                  <a:tcPr marL="68580" marR="68580" marT="0" marB="0">
                    <a:solidFill>
                      <a:srgbClr val="EDBDC5"/>
                    </a:solidFill>
                  </a:tcPr>
                </a:tc>
                <a:tc>
                  <a:txBody>
                    <a:bodyPr/>
                    <a:lstStyle/>
                    <a:p>
                      <a:pPr algn="just">
                        <a:spcAft>
                          <a:spcPts val="200"/>
                        </a:spcAft>
                      </a:pPr>
                      <a:r>
                        <a:rPr lang="de-DE" sz="1400" b="0" u="none" dirty="0">
                          <a:effectLst/>
                          <a:latin typeface="+mj-lt"/>
                          <a:ea typeface="Calibri"/>
                          <a:cs typeface="Univers 45 Light"/>
                        </a:rPr>
                        <a:t>3.8</a:t>
                      </a:r>
                    </a:p>
                  </a:txBody>
                  <a:tcPr marL="68580" marR="68580"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CH" sz="1400" u="sng" dirty="0">
                          <a:effectLst/>
                          <a:latin typeface="+mj-lt"/>
                          <a:ea typeface="Calibri"/>
                          <a:cs typeface="Univers 45 Light"/>
                        </a:rPr>
                        <a:t>1.05</a:t>
                      </a:r>
                      <a:endParaRPr lang="de-DE" sz="1400" u="sng" dirty="0">
                        <a:effectLst/>
                        <a:latin typeface="+mj-lt"/>
                        <a:ea typeface="Calibri"/>
                        <a:cs typeface="Univers 45 Light"/>
                      </a:endParaRPr>
                    </a:p>
                  </a:txBody>
                  <a:tcPr marL="64423" marR="64423" marT="0" marB="0">
                    <a:solidFill>
                      <a:schemeClr val="bg1">
                        <a:lumMod val="85000"/>
                      </a:schemeClr>
                    </a:solidFill>
                  </a:tcPr>
                </a:tc>
                <a:extLst>
                  <a:ext uri="{0D108BD9-81ED-4DB2-BD59-A6C34878D82A}">
                    <a16:rowId xmlns:a16="http://schemas.microsoft.com/office/drawing/2014/main" val="10003"/>
                  </a:ext>
                </a:extLst>
              </a:tr>
              <a:tr h="847161">
                <a:tc>
                  <a:txBody>
                    <a:bodyPr/>
                    <a:lstStyle/>
                    <a:p>
                      <a:pPr algn="just">
                        <a:spcAft>
                          <a:spcPts val="200"/>
                        </a:spcAft>
                      </a:pPr>
                      <a:r>
                        <a:rPr lang="en-US" sz="1400" b="0" u="none" kern="1200" noProof="0" dirty="0">
                          <a:solidFill>
                            <a:schemeClr val="tx1"/>
                          </a:solidFill>
                          <a:effectLst/>
                          <a:latin typeface="+mj-lt"/>
                          <a:ea typeface="Calibri"/>
                          <a:cs typeface="Univers 45 Light"/>
                        </a:rPr>
                        <a:t>Thinking in concepts is promoted (e.g. the concept of the term „substance“; How does one substance differ from another? What are the characteristics of a substance?)</a:t>
                      </a:r>
                    </a:p>
                  </a:txBody>
                  <a:tcPr marL="68580" marR="68580" marT="0" marB="0">
                    <a:solidFill>
                      <a:srgbClr val="EDBDC5"/>
                    </a:solidFill>
                  </a:tcPr>
                </a:tc>
                <a:tc>
                  <a:txBody>
                    <a:bodyPr/>
                    <a:lstStyle/>
                    <a:p>
                      <a:pPr algn="just">
                        <a:spcAft>
                          <a:spcPts val="200"/>
                        </a:spcAft>
                      </a:pPr>
                      <a:r>
                        <a:rPr lang="de-DE" sz="1400" b="0" u="none" dirty="0">
                          <a:effectLst/>
                          <a:latin typeface="+mj-lt"/>
                          <a:ea typeface="Calibri"/>
                          <a:cs typeface="Univers 45 Light"/>
                        </a:rPr>
                        <a:t>4.1</a:t>
                      </a: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endParaRPr lang="de-DE" sz="1400" b="0" u="sng" dirty="0">
                        <a:effectLst/>
                        <a:latin typeface="+mj-lt"/>
                        <a:ea typeface="Calibri"/>
                        <a:cs typeface="Univers 45 Light"/>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497709">
                <a:tc>
                  <a:txBody>
                    <a:bodyPr/>
                    <a:lstStyle/>
                    <a:p>
                      <a:pPr algn="just">
                        <a:spcAft>
                          <a:spcPts val="200"/>
                        </a:spcAft>
                      </a:pPr>
                      <a:r>
                        <a:rPr lang="de-CH" sz="1400" b="0" u="none" dirty="0">
                          <a:solidFill>
                            <a:schemeClr val="tx1"/>
                          </a:solidFill>
                          <a:effectLst/>
                          <a:latin typeface="Calibri"/>
                          <a:ea typeface="Calibri"/>
                          <a:cs typeface="Univers 45 Light"/>
                        </a:rPr>
                        <a:t>…</a:t>
                      </a:r>
                      <a:endParaRPr lang="de-DE" sz="1400" b="0" u="none" dirty="0">
                        <a:solidFill>
                          <a:schemeClr val="tx1"/>
                        </a:solidFill>
                        <a:effectLst/>
                        <a:latin typeface="Calibri"/>
                        <a:ea typeface="Calibri"/>
                        <a:cs typeface="Univers 45 Light"/>
                      </a:endParaRPr>
                    </a:p>
                  </a:txBody>
                  <a:tcPr marL="64423" marR="64423" marT="0" marB="0">
                    <a:solidFill>
                      <a:srgbClr val="EDBDC5"/>
                    </a:solidFill>
                  </a:tcPr>
                </a:tc>
                <a:tc>
                  <a:txBody>
                    <a:bodyPr/>
                    <a:lstStyle/>
                    <a:p>
                      <a:pPr algn="just">
                        <a:spcAft>
                          <a:spcPts val="200"/>
                        </a:spcAft>
                      </a:pP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85000"/>
                      </a:schemeClr>
                    </a:solidFill>
                  </a:tcPr>
                </a:tc>
                <a:extLst>
                  <a:ext uri="{0D108BD9-81ED-4DB2-BD59-A6C34878D82A}">
                    <a16:rowId xmlns:a16="http://schemas.microsoft.com/office/drawing/2014/main" val="10005"/>
                  </a:ext>
                </a:extLst>
              </a:tr>
            </a:tbl>
          </a:graphicData>
        </a:graphic>
      </p:graphicFrame>
      <p:sp>
        <p:nvSpPr>
          <p:cNvPr id="20" name="Ovale Legende 19"/>
          <p:cNvSpPr/>
          <p:nvPr/>
        </p:nvSpPr>
        <p:spPr>
          <a:xfrm>
            <a:off x="440236" y="2225368"/>
            <a:ext cx="5664530" cy="1302360"/>
          </a:xfrm>
          <a:prstGeom prst="wedgeEllipseCallout">
            <a:avLst>
              <a:gd name="adj1" fmla="val 82914"/>
              <a:gd name="adj2" fmla="val 11767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mc:AlternateContent xmlns:mc="http://schemas.openxmlformats.org/markup-compatibility/2006" xmlns:a14="http://schemas.microsoft.com/office/drawing/2010/main">
        <mc:Choice Requires="a14">
          <p:sp>
            <p:nvSpPr>
              <p:cNvPr id="24" name="Rechteck 23">
                <a:extLst>
                  <a:ext uri="{FF2B5EF4-FFF2-40B4-BE49-F238E27FC236}">
                    <a16:creationId xmlns:a16="http://schemas.microsoft.com/office/drawing/2014/main" id="{D182E8EC-AED0-4B63-996E-75EE5A33134F}"/>
                  </a:ext>
                </a:extLst>
              </p:cNvPr>
              <p:cNvSpPr/>
              <p:nvPr/>
            </p:nvSpPr>
            <p:spPr>
              <a:xfrm>
                <a:off x="607682" y="2491082"/>
                <a:ext cx="6707175" cy="582339"/>
              </a:xfrm>
              <a:prstGeom prst="rect">
                <a:avLst/>
              </a:prstGeom>
            </p:spPr>
            <p:txBody>
              <a:bodyPr wrap="square">
                <a:spAutoFit/>
              </a:bodyPr>
              <a:lstStyle/>
              <a:p>
                <a14:m>
                  <m:oMath xmlns:m="http://schemas.openxmlformats.org/officeDocument/2006/math">
                    <m:r>
                      <m:rPr>
                        <m:sty m:val="p"/>
                      </m:rPr>
                      <a:rPr lang="de-DE" sz="2000" i="0" smtClean="0">
                        <a:latin typeface="Cambria Math"/>
                      </a:rPr>
                      <m:t>Quotient</m:t>
                    </m:r>
                    <m:r>
                      <a:rPr lang="de-DE" sz="2000" i="0" smtClean="0">
                        <a:latin typeface="Cambria Math"/>
                      </a:rPr>
                      <m:t>=</m:t>
                    </m:r>
                    <m:f>
                      <m:fPr>
                        <m:ctrlPr>
                          <a:rPr lang="de-DE" sz="2000" i="1">
                            <a:latin typeface="Cambria Math" panose="02040503050406030204" pitchFamily="18" charset="0"/>
                          </a:rPr>
                        </m:ctrlPr>
                      </m:fPr>
                      <m:num>
                        <m:r>
                          <m:rPr>
                            <m:sty m:val="p"/>
                          </m:rPr>
                          <a:rPr lang="de-CH" sz="2000" b="0" i="0" smtClean="0">
                            <a:latin typeface="Cambria Math"/>
                          </a:rPr>
                          <m:t>Rating</m:t>
                        </m:r>
                        <m:r>
                          <a:rPr lang="de-CH" sz="2000" b="0" i="0" smtClean="0">
                            <a:latin typeface="Cambria Math"/>
                          </a:rPr>
                          <m:t> </m:t>
                        </m:r>
                        <m:r>
                          <m:rPr>
                            <m:sty m:val="p"/>
                          </m:rPr>
                          <a:rPr lang="de-CH" sz="2000" b="0" i="0" smtClean="0">
                            <a:latin typeface="Cambria Math"/>
                          </a:rPr>
                          <m:t>of</m:t>
                        </m:r>
                        <m:r>
                          <a:rPr lang="de-CH" sz="2000" b="0" i="0" smtClean="0">
                            <a:latin typeface="Cambria Math"/>
                          </a:rPr>
                          <m:t> </m:t>
                        </m:r>
                        <m:r>
                          <m:rPr>
                            <m:sty m:val="p"/>
                          </m:rPr>
                          <a:rPr lang="de-CH" sz="2000" b="0" i="0" smtClean="0">
                            <a:latin typeface="Cambria Math"/>
                          </a:rPr>
                          <m:t>the</m:t>
                        </m:r>
                        <m:r>
                          <a:rPr lang="de-CH" sz="2000" b="0" i="0" smtClean="0">
                            <a:latin typeface="Cambria Math"/>
                          </a:rPr>
                          <m:t> </m:t>
                        </m:r>
                        <m:r>
                          <m:rPr>
                            <m:sty m:val="p"/>
                          </m:rPr>
                          <a:rPr lang="de-CH" sz="2000" b="0" i="0" smtClean="0">
                            <a:latin typeface="Cambria Math"/>
                          </a:rPr>
                          <m:t>textbook</m:t>
                        </m:r>
                      </m:num>
                      <m:den>
                        <m:r>
                          <m:rPr>
                            <m:sty m:val="p"/>
                          </m:rPr>
                          <a:rPr lang="de-CH" sz="2000" b="0" i="0" smtClean="0">
                            <a:latin typeface="Cambria Math"/>
                          </a:rPr>
                          <m:t>Empirical</m:t>
                        </m:r>
                        <m:r>
                          <a:rPr lang="de-CH" sz="2000" b="0" i="0" smtClean="0">
                            <a:latin typeface="Cambria Math"/>
                          </a:rPr>
                          <m:t> </m:t>
                        </m:r>
                        <m:r>
                          <m:rPr>
                            <m:sty m:val="p"/>
                          </m:rPr>
                          <a:rPr lang="de-CH" sz="2000" b="0" i="0" smtClean="0">
                            <a:latin typeface="Cambria Math"/>
                          </a:rPr>
                          <m:t>weighting</m:t>
                        </m:r>
                      </m:den>
                    </m:f>
                  </m:oMath>
                </a14:m>
                <a:r>
                  <a:rPr lang="de-DE" sz="2000" dirty="0">
                    <a:latin typeface="+mj-lt"/>
                  </a:rPr>
                  <a:t> </a:t>
                </a:r>
                <a14:m>
                  <m:oMath xmlns:m="http://schemas.openxmlformats.org/officeDocument/2006/math">
                    <m:r>
                      <a:rPr lang="de-DE" sz="2000" i="0">
                        <a:latin typeface="Cambria Math"/>
                      </a:rPr>
                      <m:t>=</m:t>
                    </m:r>
                    <m:f>
                      <m:fPr>
                        <m:ctrlPr>
                          <a:rPr lang="de-DE" sz="2000" i="1">
                            <a:latin typeface="Cambria Math" panose="02040503050406030204" pitchFamily="18" charset="0"/>
                          </a:rPr>
                        </m:ctrlPr>
                      </m:fPr>
                      <m:num>
                        <m:r>
                          <a:rPr lang="de-DE" sz="2000" b="0" i="0" smtClean="0">
                            <a:latin typeface="Cambria Math" panose="02040503050406030204" pitchFamily="18" charset="0"/>
                          </a:rPr>
                          <m:t>4</m:t>
                        </m:r>
                      </m:num>
                      <m:den>
                        <m:r>
                          <a:rPr lang="de-DE" sz="2000" b="0" i="0" smtClean="0">
                            <a:latin typeface="Cambria Math" panose="02040503050406030204" pitchFamily="18" charset="0"/>
                          </a:rPr>
                          <m:t>3.8</m:t>
                        </m:r>
                      </m:den>
                    </m:f>
                  </m:oMath>
                </a14:m>
                <a:r>
                  <a:rPr lang="de-DE" sz="2000" dirty="0">
                    <a:latin typeface="+mj-lt"/>
                  </a:rPr>
                  <a:t> </a:t>
                </a:r>
                <a14:m>
                  <m:oMath xmlns:m="http://schemas.openxmlformats.org/officeDocument/2006/math">
                    <m:r>
                      <a:rPr lang="de-DE" sz="2000" i="0">
                        <a:latin typeface="Cambria Math"/>
                      </a:rPr>
                      <m:t>=</m:t>
                    </m:r>
                  </m:oMath>
                </a14:m>
                <a:r>
                  <a:rPr lang="de-DE" sz="2000" dirty="0">
                    <a:latin typeface="+mj-lt"/>
                  </a:rPr>
                  <a:t> </a:t>
                </a:r>
                <a:r>
                  <a:rPr lang="de-DE" sz="2000" dirty="0" smtClean="0">
                    <a:latin typeface="+mj-lt"/>
                  </a:rPr>
                  <a:t>1.05</a:t>
                </a:r>
                <a:endParaRPr lang="de-DE" sz="2000" dirty="0">
                  <a:latin typeface="+mj-lt"/>
                </a:endParaRPr>
              </a:p>
            </p:txBody>
          </p:sp>
        </mc:Choice>
        <mc:Fallback xmlns="">
          <p:sp>
            <p:nvSpPr>
              <p:cNvPr id="24" name="Rechteck 23">
                <a:extLst>
                  <a:ext uri="{FF2B5EF4-FFF2-40B4-BE49-F238E27FC236}">
                    <a16:creationId xmlns:a16="http://schemas.microsoft.com/office/drawing/2014/main" id="{D182E8EC-AED0-4B63-996E-75EE5A33134F}"/>
                  </a:ext>
                </a:extLst>
              </p:cNvPr>
              <p:cNvSpPr>
                <a:spLocks noRot="1" noChangeAspect="1" noMove="1" noResize="1" noEditPoints="1" noAdjustHandles="1" noChangeArrowheads="1" noChangeShapeType="1" noTextEdit="1"/>
              </p:cNvSpPr>
              <p:nvPr/>
            </p:nvSpPr>
            <p:spPr>
              <a:xfrm>
                <a:off x="607682" y="2491082"/>
                <a:ext cx="6707175" cy="582339"/>
              </a:xfrm>
              <a:prstGeom prst="rect">
                <a:avLst/>
              </a:prstGeom>
              <a:blipFill>
                <a:blip r:embed="rId4"/>
                <a:stretch>
                  <a:fillRect/>
                </a:stretch>
              </a:blipFill>
            </p:spPr>
            <p:txBody>
              <a:bodyPr/>
              <a:lstStyle/>
              <a:p>
                <a:r>
                  <a:rPr lang="en-GB">
                    <a:noFill/>
                  </a:rPr>
                  <a:t> </a:t>
                </a:r>
              </a:p>
            </p:txBody>
          </p:sp>
        </mc:Fallback>
      </mc:AlternateContent>
      <p:pic>
        <p:nvPicPr>
          <p:cNvPr id="25" name="Pictur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417847" y="4298062"/>
            <a:ext cx="191664" cy="16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14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0" presetClass="exit" presetSubtype="0" fill="hold" grpId="1" nodeType="with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1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05820" y="0"/>
            <a:ext cx="1152460" cy="1152460"/>
          </a:xfrm>
        </p:spPr>
      </p:pic>
      <p:sp>
        <p:nvSpPr>
          <p:cNvPr id="4" name="Titel 3"/>
          <p:cNvSpPr>
            <a:spLocks noGrp="1"/>
          </p:cNvSpPr>
          <p:nvPr>
            <p:ph type="title"/>
          </p:nvPr>
        </p:nvSpPr>
        <p:spPr>
          <a:xfrm>
            <a:off x="295951" y="274638"/>
            <a:ext cx="8560711" cy="1003829"/>
          </a:xfrm>
        </p:spPr>
        <p:txBody>
          <a:bodyPr>
            <a:normAutofit fontScale="90000"/>
          </a:bodyPr>
          <a:lstStyle/>
          <a:p>
            <a:r>
              <a:rPr lang="en-GB" dirty="0"/>
              <a:t>Checklist for Competence-oriented </a:t>
            </a:r>
            <a:r>
              <a:rPr lang="en-GB" dirty="0" smtClean="0"/>
              <a:t/>
            </a:r>
            <a:br>
              <a:rPr lang="en-GB" dirty="0" smtClean="0"/>
            </a:br>
            <a:r>
              <a:rPr lang="en-GB" dirty="0" smtClean="0"/>
              <a:t>Textbooks </a:t>
            </a:r>
            <a:r>
              <a:rPr lang="en-GB" dirty="0"/>
              <a:t>(COTEX</a:t>
            </a:r>
            <a:r>
              <a:rPr lang="en-GB" dirty="0" smtClean="0"/>
              <a:t>)</a:t>
            </a:r>
            <a:r>
              <a:rPr lang="en-GB" dirty="0"/>
              <a:t/>
            </a:r>
            <a:br>
              <a:rPr lang="en-GB" dirty="0"/>
            </a:br>
            <a:r>
              <a:rPr lang="en-GB" dirty="0" smtClean="0"/>
              <a:t>																			</a:t>
            </a:r>
            <a:r>
              <a:rPr lang="en-GB" sz="1400" b="0" i="1" dirty="0" smtClean="0"/>
              <a:t>Download</a:t>
            </a:r>
            <a:r>
              <a:rPr lang="en-GB" sz="1400" b="0" i="1" dirty="0"/>
              <a:t>: </a:t>
            </a:r>
            <a:r>
              <a:rPr lang="en-GB" sz="1400" b="0" i="1" dirty="0">
                <a:hlinkClick r:id="rId3"/>
              </a:rPr>
              <a:t>https://</a:t>
            </a:r>
            <a:r>
              <a:rPr lang="en-GB" sz="1400" b="0" i="1" dirty="0" smtClean="0">
                <a:hlinkClick r:id="rId3"/>
              </a:rPr>
              <a:t>bit.ly/2U0NpOO</a:t>
            </a:r>
            <a:r>
              <a:rPr lang="en-GB" sz="1400" b="0" i="1" dirty="0" smtClean="0"/>
              <a:t> </a:t>
            </a:r>
            <a:endParaRPr lang="en-GB" sz="1400" b="0" i="1" dirty="0"/>
          </a:p>
        </p:txBody>
      </p:sp>
      <p:sp>
        <p:nvSpPr>
          <p:cNvPr id="5" name="Fußzeilenplatzhalter 4"/>
          <p:cNvSpPr>
            <a:spLocks noGrp="1"/>
          </p:cNvSpPr>
          <p:nvPr>
            <p:ph type="ftr" sz="quarter" idx="10"/>
          </p:nvPr>
        </p:nvSpPr>
        <p:spPr/>
        <p:txBody>
          <a:bodyPr/>
          <a:lstStyle/>
          <a:p>
            <a:pPr defTabSz="288000"/>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22</a:t>
            </a:fld>
            <a:endParaRPr lang="de-CH" noProof="0" dirty="0"/>
          </a:p>
        </p:txBody>
      </p:sp>
      <p:graphicFrame>
        <p:nvGraphicFramePr>
          <p:cNvPr id="10" name="Tabelle 9"/>
          <p:cNvGraphicFramePr>
            <a:graphicFrameLocks noGrp="1"/>
          </p:cNvGraphicFramePr>
          <p:nvPr>
            <p:extLst>
              <p:ext uri="{D42A27DB-BD31-4B8C-83A1-F6EECF244321}">
                <p14:modId xmlns:p14="http://schemas.microsoft.com/office/powerpoint/2010/main" val="3256913525"/>
              </p:ext>
            </p:extLst>
          </p:nvPr>
        </p:nvGraphicFramePr>
        <p:xfrm>
          <a:off x="295951" y="1549200"/>
          <a:ext cx="8560711" cy="4581013"/>
        </p:xfrm>
        <a:graphic>
          <a:graphicData uri="http://schemas.openxmlformats.org/drawingml/2006/table">
            <a:tbl>
              <a:tblPr firstRow="1" firstCol="1" bandRow="1" bandCol="1">
                <a:tableStyleId>{5C22544A-7EE6-4342-B048-85BDC9FD1C3A}</a:tableStyleId>
              </a:tblPr>
              <a:tblGrid>
                <a:gridCol w="5899576">
                  <a:extLst>
                    <a:ext uri="{9D8B030D-6E8A-4147-A177-3AD203B41FA5}">
                      <a16:colId xmlns:a16="http://schemas.microsoft.com/office/drawing/2014/main" val="20000"/>
                    </a:ext>
                  </a:extLst>
                </a:gridCol>
                <a:gridCol w="780309">
                  <a:extLst>
                    <a:ext uri="{9D8B030D-6E8A-4147-A177-3AD203B41FA5}">
                      <a16:colId xmlns:a16="http://schemas.microsoft.com/office/drawing/2014/main" val="20001"/>
                    </a:ext>
                  </a:extLst>
                </a:gridCol>
                <a:gridCol w="276029">
                  <a:extLst>
                    <a:ext uri="{9D8B030D-6E8A-4147-A177-3AD203B41FA5}">
                      <a16:colId xmlns:a16="http://schemas.microsoft.com/office/drawing/2014/main" val="20002"/>
                    </a:ext>
                  </a:extLst>
                </a:gridCol>
                <a:gridCol w="264987">
                  <a:extLst>
                    <a:ext uri="{9D8B030D-6E8A-4147-A177-3AD203B41FA5}">
                      <a16:colId xmlns:a16="http://schemas.microsoft.com/office/drawing/2014/main" val="20003"/>
                    </a:ext>
                  </a:extLst>
                </a:gridCol>
                <a:gridCol w="253947">
                  <a:extLst>
                    <a:ext uri="{9D8B030D-6E8A-4147-A177-3AD203B41FA5}">
                      <a16:colId xmlns:a16="http://schemas.microsoft.com/office/drawing/2014/main" val="20004"/>
                    </a:ext>
                  </a:extLst>
                </a:gridCol>
                <a:gridCol w="242904">
                  <a:extLst>
                    <a:ext uri="{9D8B030D-6E8A-4147-A177-3AD203B41FA5}">
                      <a16:colId xmlns:a16="http://schemas.microsoft.com/office/drawing/2014/main" val="20005"/>
                    </a:ext>
                  </a:extLst>
                </a:gridCol>
                <a:gridCol w="329317">
                  <a:extLst>
                    <a:ext uri="{9D8B030D-6E8A-4147-A177-3AD203B41FA5}">
                      <a16:colId xmlns:a16="http://schemas.microsoft.com/office/drawing/2014/main" val="20006"/>
                    </a:ext>
                  </a:extLst>
                </a:gridCol>
                <a:gridCol w="513642">
                  <a:extLst>
                    <a:ext uri="{9D8B030D-6E8A-4147-A177-3AD203B41FA5}">
                      <a16:colId xmlns:a16="http://schemas.microsoft.com/office/drawing/2014/main" val="20007"/>
                    </a:ext>
                  </a:extLst>
                </a:gridCol>
              </a:tblGrid>
              <a:tr h="529363">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tc gridSpan="5">
                  <a:txBody>
                    <a:bodyPr/>
                    <a:lstStyle/>
                    <a:p>
                      <a:pPr algn="l">
                        <a:spcAft>
                          <a:spcPts val="200"/>
                        </a:spcAft>
                      </a:pPr>
                      <a:r>
                        <a:rPr lang="en-US" sz="1400" b="0" u="none" noProof="0" dirty="0">
                          <a:effectLst/>
                          <a:latin typeface="+mn-lt"/>
                          <a:ea typeface="Calibri"/>
                          <a:cs typeface="Univers 45 Light"/>
                        </a:rPr>
                        <a:t>Rating of the textbook</a:t>
                      </a: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hMerge="1">
                  <a:txBody>
                    <a:bodyPr/>
                    <a:lstStyle/>
                    <a:p>
                      <a:pPr algn="just">
                        <a:spcAft>
                          <a:spcPts val="200"/>
                        </a:spcAft>
                      </a:pPr>
                      <a:endParaRPr lang="de-DE" sz="2000" b="0" u="none" dirty="0">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extLst>
                  <a:ext uri="{0D108BD9-81ED-4DB2-BD59-A6C34878D82A}">
                    <a16:rowId xmlns:a16="http://schemas.microsoft.com/office/drawing/2014/main" val="10000"/>
                  </a:ext>
                </a:extLst>
              </a:tr>
              <a:tr h="1908715">
                <a:tc>
                  <a:txBody>
                    <a:bodyPr/>
                    <a:lstStyle/>
                    <a:p>
                      <a:pPr algn="just">
                        <a:spcAft>
                          <a:spcPts val="200"/>
                        </a:spcAft>
                      </a:pPr>
                      <a:endParaRPr lang="de-DE" sz="1400" b="0" u="none" dirty="0">
                        <a:effectLst/>
                        <a:latin typeface="Calibri"/>
                        <a:ea typeface="Calibri"/>
                        <a:cs typeface="Univers 45 Light"/>
                      </a:endParaRPr>
                    </a:p>
                  </a:txBody>
                  <a:tcPr marL="64423" marR="64423" marT="0" marB="0">
                    <a:solidFill>
                      <a:srgbClr val="CA3D56"/>
                    </a:solidFill>
                  </a:tcPr>
                </a:tc>
                <a:tc>
                  <a:txBody>
                    <a:bodyPr/>
                    <a:lstStyle/>
                    <a:p>
                      <a:pPr marL="0" marR="0" lvl="0" indent="0" algn="l" defTabSz="457126" rtl="0" eaLnBrk="1" fontAlgn="auto" latinLnBrk="0" hangingPunct="1">
                        <a:lnSpc>
                          <a:spcPct val="100000"/>
                        </a:lnSpc>
                        <a:spcBef>
                          <a:spcPts val="0"/>
                        </a:spcBef>
                        <a:spcAft>
                          <a:spcPts val="200"/>
                        </a:spcAft>
                        <a:buClrTx/>
                        <a:buSzTx/>
                        <a:buFontTx/>
                        <a:buNone/>
                        <a:tabLst/>
                        <a:defRPr/>
                      </a:pPr>
                      <a:r>
                        <a:rPr lang="en-US" sz="1400" b="0" u="none" noProof="0" dirty="0">
                          <a:solidFill>
                            <a:schemeClr val="bg1"/>
                          </a:solidFill>
                          <a:effectLst/>
                          <a:latin typeface="+mn-lt"/>
                          <a:ea typeface="Calibri"/>
                          <a:cs typeface="Univers 45 Light"/>
                        </a:rPr>
                        <a:t>Empirical weighting</a:t>
                      </a:r>
                    </a:p>
                    <a:p>
                      <a:pPr marL="0" marR="0" indent="0" algn="l" defTabSz="457126" rtl="0" eaLnBrk="1" fontAlgn="auto" latinLnBrk="0" hangingPunct="1">
                        <a:lnSpc>
                          <a:spcPct val="100000"/>
                        </a:lnSpc>
                        <a:spcBef>
                          <a:spcPts val="0"/>
                        </a:spcBef>
                        <a:spcAft>
                          <a:spcPts val="200"/>
                        </a:spcAft>
                        <a:buClrTx/>
                        <a:buSzTx/>
                        <a:buFontTx/>
                        <a:buNone/>
                        <a:tabLst/>
                        <a:defRPr/>
                      </a:pPr>
                      <a:endParaRPr lang="de-DE" sz="1400" b="0" u="none" dirty="0">
                        <a:solidFill>
                          <a:schemeClr val="bg1"/>
                        </a:solidFill>
                        <a:effectLst/>
                        <a:latin typeface="Calibri"/>
                        <a:ea typeface="Calibri"/>
                        <a:cs typeface="Univers 45 Light"/>
                      </a:endParaRPr>
                    </a:p>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vert="vert270">
                    <a:solidFill>
                      <a:srgbClr val="CA3D56"/>
                    </a:solidFill>
                  </a:tcPr>
                </a:tc>
                <a:tc>
                  <a:txBody>
                    <a:bodyPr/>
                    <a:lstStyle/>
                    <a:p>
                      <a:pPr algn="just">
                        <a:spcAft>
                          <a:spcPts val="200"/>
                        </a:spcAft>
                      </a:pPr>
                      <a:r>
                        <a:rPr lang="en-US" sz="1200" b="0" u="none" noProof="0" dirty="0">
                          <a:solidFill>
                            <a:schemeClr val="bg1"/>
                          </a:solidFill>
                          <a:effectLst/>
                          <a:latin typeface="+mn-lt"/>
                          <a:ea typeface="Calibri"/>
                          <a:cs typeface="Univers 45 Light"/>
                        </a:rPr>
                        <a:t>Standard not met</a:t>
                      </a:r>
                    </a:p>
                  </a:txBody>
                  <a:tcPr marL="64423" marR="64423" marT="0" marB="0" vert="vert27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en-US" sz="1200" b="0" u="none" noProof="0" dirty="0">
                          <a:solidFill>
                            <a:schemeClr val="bg1"/>
                          </a:solidFill>
                          <a:effectLst/>
                          <a:latin typeface="+mn-lt"/>
                          <a:ea typeface="Calibri"/>
                          <a:cs typeface="Univers 45 Light"/>
                        </a:rPr>
                        <a:t>Standard met</a:t>
                      </a:r>
                    </a:p>
                  </a:txBody>
                  <a:tcPr marL="64423" marR="64423" marT="0" marB="0" vert="vert27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Quotient</a:t>
                      </a:r>
                      <a:endParaRPr lang="de-DE" sz="1400" b="0" u="none" dirty="0">
                        <a:solidFill>
                          <a:schemeClr val="bg1"/>
                        </a:solidFill>
                        <a:effectLst/>
                        <a:latin typeface="Calibri"/>
                        <a:ea typeface="Calibri"/>
                        <a:cs typeface="Univers 45 Light"/>
                      </a:endParaRPr>
                    </a:p>
                  </a:txBody>
                  <a:tcPr marL="64423" marR="64423" marT="0" marB="0" vert="vert270">
                    <a:solidFill>
                      <a:srgbClr val="CA3D56"/>
                    </a:solidFill>
                  </a:tcPr>
                </a:tc>
                <a:extLst>
                  <a:ext uri="{0D108BD9-81ED-4DB2-BD59-A6C34878D82A}">
                    <a16:rowId xmlns:a16="http://schemas.microsoft.com/office/drawing/2014/main" val="10001"/>
                  </a:ext>
                </a:extLst>
              </a:tr>
              <a:tr h="278466">
                <a:tc>
                  <a:txBody>
                    <a:bodyPr/>
                    <a:lstStyle/>
                    <a:p>
                      <a:pPr marL="0" marR="0" lvl="0" indent="0" algn="just" defTabSz="457126" rtl="0" eaLnBrk="1" fontAlgn="auto" latinLnBrk="0" hangingPunct="1">
                        <a:lnSpc>
                          <a:spcPct val="100000"/>
                        </a:lnSpc>
                        <a:spcBef>
                          <a:spcPts val="0"/>
                        </a:spcBef>
                        <a:spcAft>
                          <a:spcPts val="200"/>
                        </a:spcAft>
                        <a:buClrTx/>
                        <a:buSzTx/>
                        <a:buFontTx/>
                        <a:buNone/>
                        <a:tabLst/>
                        <a:defRPr/>
                      </a:pPr>
                      <a:r>
                        <a:rPr lang="en-US" sz="1400" b="0" u="none" noProof="0" dirty="0">
                          <a:effectLst/>
                          <a:latin typeface="+mn-lt"/>
                          <a:ea typeface="Calibri"/>
                          <a:cs typeface="Univers 45 Light"/>
                        </a:rPr>
                        <a:t>Category: Subject matter</a:t>
                      </a:r>
                    </a:p>
                  </a:txBody>
                  <a:tcPr marL="64423" marR="64423" marT="0" marB="0">
                    <a:solidFill>
                      <a:srgbClr val="CA3D56"/>
                    </a:solidFill>
                  </a:tcPr>
                </a:tc>
                <a:tc>
                  <a:txBody>
                    <a:bodyPr/>
                    <a:lstStyle/>
                    <a:p>
                      <a:pPr algn="just">
                        <a:spcAft>
                          <a:spcPts val="200"/>
                        </a:spcAft>
                      </a:pP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1</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2</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3</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4</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5</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tc>
                  <a:txBody>
                    <a:bodyPr/>
                    <a:lstStyle/>
                    <a:p>
                      <a:pPr algn="just">
                        <a:spcAft>
                          <a:spcPts val="200"/>
                        </a:spcAft>
                      </a:pPr>
                      <a:r>
                        <a:rPr lang="de-CH" sz="1400" b="0" u="none" dirty="0">
                          <a:solidFill>
                            <a:schemeClr val="bg1"/>
                          </a:solidFill>
                          <a:effectLst/>
                          <a:latin typeface="Calibri"/>
                          <a:ea typeface="Calibri"/>
                          <a:cs typeface="Univers 45 Light"/>
                        </a:rPr>
                        <a:t>  </a:t>
                      </a:r>
                      <a:endParaRPr lang="de-DE" sz="1400" b="0" u="none" dirty="0">
                        <a:solidFill>
                          <a:schemeClr val="bg1"/>
                        </a:solidFill>
                        <a:effectLst/>
                        <a:latin typeface="Calibri"/>
                        <a:ea typeface="Calibri"/>
                        <a:cs typeface="Univers 45 Light"/>
                      </a:endParaRPr>
                    </a:p>
                  </a:txBody>
                  <a:tcPr marL="64423" marR="64423" marT="0" marB="0">
                    <a:solidFill>
                      <a:srgbClr val="CA3D56"/>
                    </a:solidFill>
                  </a:tcPr>
                </a:tc>
                <a:extLst>
                  <a:ext uri="{0D108BD9-81ED-4DB2-BD59-A6C34878D82A}">
                    <a16:rowId xmlns:a16="http://schemas.microsoft.com/office/drawing/2014/main" val="10002"/>
                  </a:ext>
                </a:extLst>
              </a:tr>
              <a:tr h="577526">
                <a:tc>
                  <a:txBody>
                    <a:bodyPr/>
                    <a:lstStyle/>
                    <a:p>
                      <a:pPr algn="just">
                        <a:spcAft>
                          <a:spcPts val="200"/>
                        </a:spcAft>
                      </a:pPr>
                      <a:r>
                        <a:rPr lang="en-US" sz="1400" b="0" u="none" kern="1200" noProof="0" dirty="0">
                          <a:solidFill>
                            <a:schemeClr val="tx1"/>
                          </a:solidFill>
                          <a:effectLst/>
                          <a:latin typeface="+mj-lt"/>
                          <a:ea typeface="Calibri"/>
                          <a:cs typeface="Univers 45 Light"/>
                        </a:rPr>
                        <a:t>Content/concepts are taken up repeatedly (e.g. Lightning and thunder are taken up in acoustics and electricity).</a:t>
                      </a:r>
                    </a:p>
                  </a:txBody>
                  <a:tcPr marL="68580" marR="68580" marT="0" marB="0">
                    <a:solidFill>
                      <a:srgbClr val="EDBDC5"/>
                    </a:solidFill>
                  </a:tcPr>
                </a:tc>
                <a:tc>
                  <a:txBody>
                    <a:bodyPr/>
                    <a:lstStyle/>
                    <a:p>
                      <a:pPr algn="just">
                        <a:spcAft>
                          <a:spcPts val="200"/>
                        </a:spcAft>
                      </a:pPr>
                      <a:r>
                        <a:rPr lang="de-DE" sz="1400" b="0" u="none" dirty="0">
                          <a:effectLst/>
                          <a:latin typeface="+mj-lt"/>
                          <a:ea typeface="Calibri"/>
                          <a:cs typeface="Univers 45 Light"/>
                        </a:rPr>
                        <a:t>3.8</a:t>
                      </a:r>
                    </a:p>
                  </a:txBody>
                  <a:tcPr marL="68580" marR="68580"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DE" sz="1400" u="none" dirty="0">
                          <a:effectLst/>
                          <a:sym typeface="Symbol"/>
                        </a:rPr>
                        <a:t></a:t>
                      </a: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r>
                        <a:rPr lang="de-CH" sz="1400" u="sng" dirty="0">
                          <a:effectLst/>
                          <a:latin typeface="+mj-lt"/>
                          <a:ea typeface="Calibri"/>
                          <a:cs typeface="Univers 45 Light"/>
                        </a:rPr>
                        <a:t>1.04</a:t>
                      </a:r>
                      <a:endParaRPr lang="de-DE" sz="1400" u="sng" dirty="0">
                        <a:effectLst/>
                        <a:latin typeface="+mj-lt"/>
                        <a:ea typeface="Calibri"/>
                        <a:cs typeface="Univers 45 Light"/>
                      </a:endParaRPr>
                    </a:p>
                  </a:txBody>
                  <a:tcPr marL="64423" marR="64423" marT="0" marB="0">
                    <a:solidFill>
                      <a:schemeClr val="bg1">
                        <a:lumMod val="85000"/>
                      </a:schemeClr>
                    </a:solidFill>
                  </a:tcPr>
                </a:tc>
                <a:extLst>
                  <a:ext uri="{0D108BD9-81ED-4DB2-BD59-A6C34878D82A}">
                    <a16:rowId xmlns:a16="http://schemas.microsoft.com/office/drawing/2014/main" val="10003"/>
                  </a:ext>
                </a:extLst>
              </a:tr>
              <a:tr h="810671">
                <a:tc>
                  <a:txBody>
                    <a:bodyPr/>
                    <a:lstStyle/>
                    <a:p>
                      <a:pPr algn="just">
                        <a:spcAft>
                          <a:spcPts val="200"/>
                        </a:spcAft>
                      </a:pPr>
                      <a:r>
                        <a:rPr lang="en-US" sz="1400" b="0" u="none" kern="1200" noProof="0" dirty="0">
                          <a:solidFill>
                            <a:schemeClr val="tx1"/>
                          </a:solidFill>
                          <a:effectLst/>
                          <a:latin typeface="+mj-lt"/>
                          <a:ea typeface="Calibri"/>
                          <a:cs typeface="Univers 45 Light"/>
                        </a:rPr>
                        <a:t>Thinking in concepts is promoted (e.g. the concept of the term „substance“; How does one substance differ from another? What are the characteristics of a substance?)</a:t>
                      </a:r>
                    </a:p>
                  </a:txBody>
                  <a:tcPr marL="68580" marR="68580" marT="0" marB="0">
                    <a:solidFill>
                      <a:srgbClr val="EDBDC5"/>
                    </a:solidFill>
                  </a:tcPr>
                </a:tc>
                <a:tc>
                  <a:txBody>
                    <a:bodyPr/>
                    <a:lstStyle/>
                    <a:p>
                      <a:pPr algn="just">
                        <a:spcAft>
                          <a:spcPts val="200"/>
                        </a:spcAft>
                      </a:pPr>
                      <a:r>
                        <a:rPr lang="de-DE" sz="1400" b="0" u="none" dirty="0">
                          <a:effectLst/>
                          <a:latin typeface="+mj-lt"/>
                          <a:ea typeface="Calibri"/>
                          <a:cs typeface="Univers 45 Light"/>
                        </a:rPr>
                        <a:t>4.1</a:t>
                      </a: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none" dirty="0">
                          <a:effectLst/>
                          <a:latin typeface="Calibri"/>
                          <a:ea typeface="Calibri"/>
                          <a:cs typeface="Univers 45 Light"/>
                          <a:sym typeface="Symbol"/>
                        </a:rPr>
                        <a:t></a:t>
                      </a:r>
                      <a:endParaRPr lang="de-DE" sz="1400" b="0" u="none" dirty="0">
                        <a:effectLst/>
                        <a:latin typeface="Calibri"/>
                        <a:ea typeface="Calibri"/>
                        <a:cs typeface="Univers 45 Light"/>
                      </a:endParaRPr>
                    </a:p>
                  </a:txBody>
                  <a:tcPr marL="68580" marR="68580" marT="0" marB="0">
                    <a:solidFill>
                      <a:schemeClr val="bg1">
                        <a:lumMod val="95000"/>
                      </a:schemeClr>
                    </a:solidFill>
                  </a:tcPr>
                </a:tc>
                <a:tc>
                  <a:txBody>
                    <a:bodyPr/>
                    <a:lstStyle/>
                    <a:p>
                      <a:pPr algn="just">
                        <a:spcAft>
                          <a:spcPts val="200"/>
                        </a:spcAft>
                      </a:pPr>
                      <a:r>
                        <a:rPr lang="de-DE" sz="1400" b="0" u="sng" dirty="0">
                          <a:effectLst/>
                          <a:latin typeface="+mj-lt"/>
                          <a:ea typeface="Calibri"/>
                          <a:cs typeface="Univers 45 Light"/>
                        </a:rPr>
                        <a:t>0.24</a:t>
                      </a:r>
                    </a:p>
                  </a:txBody>
                  <a:tcPr marL="68580" marR="68580" marT="0" marB="0">
                    <a:solidFill>
                      <a:schemeClr val="bg1">
                        <a:lumMod val="85000"/>
                      </a:schemeClr>
                    </a:solidFill>
                  </a:tcPr>
                </a:tc>
                <a:extLst>
                  <a:ext uri="{0D108BD9-81ED-4DB2-BD59-A6C34878D82A}">
                    <a16:rowId xmlns:a16="http://schemas.microsoft.com/office/drawing/2014/main" val="10004"/>
                  </a:ext>
                </a:extLst>
              </a:tr>
              <a:tr h="476272">
                <a:tc>
                  <a:txBody>
                    <a:bodyPr/>
                    <a:lstStyle/>
                    <a:p>
                      <a:pPr algn="just">
                        <a:spcAft>
                          <a:spcPts val="200"/>
                        </a:spcAft>
                      </a:pPr>
                      <a:r>
                        <a:rPr lang="de-CH" sz="1400" b="0" u="none" dirty="0">
                          <a:solidFill>
                            <a:schemeClr val="tx1"/>
                          </a:solidFill>
                          <a:effectLst/>
                          <a:latin typeface="Calibri"/>
                          <a:ea typeface="Calibri"/>
                          <a:cs typeface="Univers 45 Light"/>
                        </a:rPr>
                        <a:t>…</a:t>
                      </a:r>
                      <a:endParaRPr lang="de-DE" sz="1400" b="0" u="none" dirty="0">
                        <a:solidFill>
                          <a:schemeClr val="tx1"/>
                        </a:solidFill>
                        <a:effectLst/>
                        <a:latin typeface="Calibri"/>
                        <a:ea typeface="Calibri"/>
                        <a:cs typeface="Univers 45 Light"/>
                      </a:endParaRPr>
                    </a:p>
                  </a:txBody>
                  <a:tcPr marL="64423" marR="64423" marT="0" marB="0">
                    <a:solidFill>
                      <a:srgbClr val="EDBDC5"/>
                    </a:solidFill>
                  </a:tcPr>
                </a:tc>
                <a:tc>
                  <a:txBody>
                    <a:bodyPr/>
                    <a:lstStyle/>
                    <a:p>
                      <a:pPr algn="just">
                        <a:spcAft>
                          <a:spcPts val="200"/>
                        </a:spcAft>
                      </a:pPr>
                      <a:endParaRPr lang="de-DE" sz="1400" u="none"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95000"/>
                      </a:schemeClr>
                    </a:solidFill>
                  </a:tcPr>
                </a:tc>
                <a:tc>
                  <a:txBody>
                    <a:bodyPr/>
                    <a:lstStyle/>
                    <a:p>
                      <a:pPr algn="just">
                        <a:spcAft>
                          <a:spcPts val="200"/>
                        </a:spcAft>
                      </a:pPr>
                      <a:endParaRPr lang="de-DE" sz="1400" u="sng" dirty="0">
                        <a:effectLst/>
                        <a:latin typeface="Calibri"/>
                        <a:ea typeface="Calibri"/>
                        <a:cs typeface="Univers 45 Light"/>
                      </a:endParaRPr>
                    </a:p>
                  </a:txBody>
                  <a:tcPr marL="64423" marR="64423" marT="0" marB="0">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11" name="Pictur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807727" y="4265999"/>
            <a:ext cx="144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116984" y="3674060"/>
            <a:ext cx="144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e Legende 16"/>
          <p:cNvSpPr/>
          <p:nvPr/>
        </p:nvSpPr>
        <p:spPr>
          <a:xfrm>
            <a:off x="579165" y="1828800"/>
            <a:ext cx="5429748" cy="1845260"/>
          </a:xfrm>
          <a:prstGeom prst="wedgeEllipseCallout">
            <a:avLst>
              <a:gd name="adj1" fmla="val 94319"/>
              <a:gd name="adj2" fmla="val 4914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CH" sz="1600" dirty="0">
                <a:solidFill>
                  <a:schemeClr val="tx1"/>
                </a:solidFill>
              </a:rPr>
              <a:t>Quotient = 1: </a:t>
            </a:r>
            <a:r>
              <a:rPr lang="de-CH" sz="1600" dirty="0" err="1">
                <a:solidFill>
                  <a:schemeClr val="tx1"/>
                </a:solidFill>
              </a:rPr>
              <a:t>exact</a:t>
            </a:r>
            <a:r>
              <a:rPr lang="de-CH" sz="1600" dirty="0">
                <a:solidFill>
                  <a:schemeClr val="tx1"/>
                </a:solidFill>
              </a:rPr>
              <a:t> fit </a:t>
            </a:r>
            <a:r>
              <a:rPr lang="de-CH" sz="1600" dirty="0" err="1">
                <a:solidFill>
                  <a:schemeClr val="tx1"/>
                </a:solidFill>
              </a:rPr>
              <a:t>between</a:t>
            </a:r>
            <a:r>
              <a:rPr lang="de-CH" sz="1600" dirty="0">
                <a:solidFill>
                  <a:schemeClr val="tx1"/>
                </a:solidFill>
              </a:rPr>
              <a:t> </a:t>
            </a:r>
            <a:r>
              <a:rPr lang="de-CH" sz="1600" dirty="0" err="1">
                <a:solidFill>
                  <a:schemeClr val="tx1"/>
                </a:solidFill>
              </a:rPr>
              <a:t>recommendation</a:t>
            </a:r>
            <a:r>
              <a:rPr lang="de-CH" sz="1600" dirty="0">
                <a:solidFill>
                  <a:schemeClr val="tx1"/>
                </a:solidFill>
              </a:rPr>
              <a:t> and </a:t>
            </a:r>
            <a:r>
              <a:rPr lang="de-CH" sz="1600" dirty="0" err="1">
                <a:solidFill>
                  <a:schemeClr val="tx1"/>
                </a:solidFill>
              </a:rPr>
              <a:t>textbook</a:t>
            </a:r>
            <a:endParaRPr lang="de-CH" sz="1600" dirty="0">
              <a:solidFill>
                <a:schemeClr val="tx1"/>
              </a:solidFill>
            </a:endParaRPr>
          </a:p>
          <a:p>
            <a:pPr algn="ctr"/>
            <a:r>
              <a:rPr lang="de-CH" sz="1600" dirty="0">
                <a:solidFill>
                  <a:schemeClr val="tx1"/>
                </a:solidFill>
              </a:rPr>
              <a:t>Quotient &lt; 1: </a:t>
            </a:r>
            <a:r>
              <a:rPr lang="de-CH" sz="1600" dirty="0" err="1">
                <a:solidFill>
                  <a:schemeClr val="tx1"/>
                </a:solidFill>
              </a:rPr>
              <a:t>textbook</a:t>
            </a:r>
            <a:r>
              <a:rPr lang="de-CH" sz="1600" dirty="0">
                <a:solidFill>
                  <a:schemeClr val="tx1"/>
                </a:solidFill>
              </a:rPr>
              <a:t> </a:t>
            </a:r>
            <a:r>
              <a:rPr lang="de-CH" sz="1600" dirty="0" err="1">
                <a:solidFill>
                  <a:schemeClr val="tx1"/>
                </a:solidFill>
              </a:rPr>
              <a:t>contains</a:t>
            </a:r>
            <a:r>
              <a:rPr lang="de-CH" sz="1600" dirty="0">
                <a:solidFill>
                  <a:schemeClr val="tx1"/>
                </a:solidFill>
              </a:rPr>
              <a:t> </a:t>
            </a:r>
            <a:r>
              <a:rPr lang="de-CH" sz="1600" dirty="0" err="1">
                <a:solidFill>
                  <a:schemeClr val="tx1"/>
                </a:solidFill>
              </a:rPr>
              <a:t>this</a:t>
            </a:r>
            <a:r>
              <a:rPr lang="de-CH" sz="1600" dirty="0">
                <a:solidFill>
                  <a:schemeClr val="tx1"/>
                </a:solidFill>
              </a:rPr>
              <a:t> </a:t>
            </a:r>
            <a:r>
              <a:rPr lang="de-CH" sz="1600" dirty="0" err="1">
                <a:solidFill>
                  <a:schemeClr val="tx1"/>
                </a:solidFill>
              </a:rPr>
              <a:t>standard</a:t>
            </a:r>
            <a:r>
              <a:rPr lang="de-CH" sz="1600" dirty="0">
                <a:solidFill>
                  <a:schemeClr val="tx1"/>
                </a:solidFill>
              </a:rPr>
              <a:t> </a:t>
            </a:r>
            <a:r>
              <a:rPr lang="de-CH" sz="1600" dirty="0" err="1">
                <a:solidFill>
                  <a:schemeClr val="tx1"/>
                </a:solidFill>
              </a:rPr>
              <a:t>weaker</a:t>
            </a:r>
            <a:r>
              <a:rPr lang="de-CH" sz="1600" dirty="0">
                <a:solidFill>
                  <a:schemeClr val="tx1"/>
                </a:solidFill>
              </a:rPr>
              <a:t> </a:t>
            </a:r>
            <a:r>
              <a:rPr lang="de-CH" sz="1600" dirty="0" err="1">
                <a:solidFill>
                  <a:schemeClr val="tx1"/>
                </a:solidFill>
              </a:rPr>
              <a:t>than</a:t>
            </a:r>
            <a:r>
              <a:rPr lang="de-CH" sz="1600" dirty="0">
                <a:solidFill>
                  <a:schemeClr val="tx1"/>
                </a:solidFill>
              </a:rPr>
              <a:t> </a:t>
            </a:r>
            <a:r>
              <a:rPr lang="de-CH" sz="1600" dirty="0" err="1">
                <a:solidFill>
                  <a:schemeClr val="tx1"/>
                </a:solidFill>
              </a:rPr>
              <a:t>proposed</a:t>
            </a:r>
            <a:endParaRPr lang="de-CH" sz="1600" dirty="0">
              <a:solidFill>
                <a:schemeClr val="tx1"/>
              </a:solidFill>
            </a:endParaRPr>
          </a:p>
          <a:p>
            <a:pPr algn="ctr"/>
            <a:r>
              <a:rPr lang="de-CH" sz="1600" dirty="0">
                <a:solidFill>
                  <a:schemeClr val="tx1"/>
                </a:solidFill>
              </a:rPr>
              <a:t>Quotient &gt; 1: </a:t>
            </a:r>
            <a:r>
              <a:rPr lang="de-CH" sz="1600" dirty="0" err="1">
                <a:solidFill>
                  <a:schemeClr val="tx1"/>
                </a:solidFill>
              </a:rPr>
              <a:t>textbook</a:t>
            </a:r>
            <a:r>
              <a:rPr lang="de-CH" sz="1600" dirty="0">
                <a:solidFill>
                  <a:schemeClr val="tx1"/>
                </a:solidFill>
              </a:rPr>
              <a:t> </a:t>
            </a:r>
            <a:r>
              <a:rPr lang="de-CH" sz="1600" dirty="0" err="1">
                <a:solidFill>
                  <a:schemeClr val="tx1"/>
                </a:solidFill>
              </a:rPr>
              <a:t>contains</a:t>
            </a:r>
            <a:r>
              <a:rPr lang="de-CH" sz="1600" dirty="0">
                <a:solidFill>
                  <a:schemeClr val="tx1"/>
                </a:solidFill>
              </a:rPr>
              <a:t> </a:t>
            </a:r>
            <a:r>
              <a:rPr lang="de-CH" sz="1600" dirty="0" err="1">
                <a:solidFill>
                  <a:schemeClr val="tx1"/>
                </a:solidFill>
              </a:rPr>
              <a:t>this</a:t>
            </a:r>
            <a:r>
              <a:rPr lang="de-CH" sz="1600" dirty="0">
                <a:solidFill>
                  <a:schemeClr val="tx1"/>
                </a:solidFill>
              </a:rPr>
              <a:t> </a:t>
            </a:r>
            <a:r>
              <a:rPr lang="de-CH" sz="1600" dirty="0" err="1">
                <a:solidFill>
                  <a:schemeClr val="tx1"/>
                </a:solidFill>
              </a:rPr>
              <a:t>standard</a:t>
            </a:r>
            <a:r>
              <a:rPr lang="de-CH" sz="1600" dirty="0">
                <a:solidFill>
                  <a:schemeClr val="tx1"/>
                </a:solidFill>
              </a:rPr>
              <a:t> </a:t>
            </a:r>
            <a:r>
              <a:rPr lang="de-CH" sz="1600" dirty="0" err="1">
                <a:solidFill>
                  <a:schemeClr val="tx1"/>
                </a:solidFill>
              </a:rPr>
              <a:t>stronger</a:t>
            </a:r>
            <a:r>
              <a:rPr lang="de-CH" sz="1600" dirty="0">
                <a:solidFill>
                  <a:schemeClr val="tx1"/>
                </a:solidFill>
              </a:rPr>
              <a:t> </a:t>
            </a:r>
            <a:r>
              <a:rPr lang="de-CH" sz="1600" dirty="0" err="1">
                <a:solidFill>
                  <a:schemeClr val="tx1"/>
                </a:solidFill>
              </a:rPr>
              <a:t>than</a:t>
            </a:r>
            <a:r>
              <a:rPr lang="de-CH" sz="1600" dirty="0">
                <a:solidFill>
                  <a:schemeClr val="tx1"/>
                </a:solidFill>
              </a:rPr>
              <a:t> </a:t>
            </a:r>
            <a:r>
              <a:rPr lang="de-CH" sz="1600" dirty="0" err="1">
                <a:solidFill>
                  <a:schemeClr val="tx1"/>
                </a:solidFill>
              </a:rPr>
              <a:t>needed</a:t>
            </a:r>
            <a:endParaRPr lang="de-DE" sz="1600" dirty="0">
              <a:solidFill>
                <a:schemeClr val="tx1"/>
              </a:solidFill>
            </a:endParaRPr>
          </a:p>
        </p:txBody>
      </p:sp>
      <p:sp>
        <p:nvSpPr>
          <p:cNvPr id="18" name="Ovale Legende 17"/>
          <p:cNvSpPr/>
          <p:nvPr/>
        </p:nvSpPr>
        <p:spPr>
          <a:xfrm>
            <a:off x="476001" y="4766283"/>
            <a:ext cx="5429747" cy="1273975"/>
          </a:xfrm>
          <a:prstGeom prst="wedgeEllipseCallout">
            <a:avLst>
              <a:gd name="adj1" fmla="val 96234"/>
              <a:gd name="adj2" fmla="val -12221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CH" sz="1600" dirty="0">
                <a:solidFill>
                  <a:schemeClr val="tx1"/>
                </a:solidFill>
              </a:rPr>
              <a:t>Quotient </a:t>
            </a:r>
            <a:r>
              <a:rPr lang="de-CH" sz="1600" dirty="0" err="1">
                <a:solidFill>
                  <a:schemeClr val="tx1"/>
                </a:solidFill>
              </a:rPr>
              <a:t>is</a:t>
            </a:r>
            <a:r>
              <a:rPr lang="de-CH" sz="1600" dirty="0">
                <a:solidFill>
                  <a:schemeClr val="tx1"/>
                </a:solidFill>
              </a:rPr>
              <a:t> </a:t>
            </a:r>
            <a:r>
              <a:rPr lang="de-CH" sz="1600" dirty="0" err="1">
                <a:solidFill>
                  <a:schemeClr val="tx1"/>
                </a:solidFill>
              </a:rPr>
              <a:t>more</a:t>
            </a:r>
            <a:r>
              <a:rPr lang="de-CH" sz="1600" dirty="0">
                <a:solidFill>
                  <a:schemeClr val="tx1"/>
                </a:solidFill>
              </a:rPr>
              <a:t> </a:t>
            </a:r>
            <a:r>
              <a:rPr lang="de-CH" sz="1600" dirty="0" err="1">
                <a:solidFill>
                  <a:schemeClr val="tx1"/>
                </a:solidFill>
              </a:rPr>
              <a:t>suitable</a:t>
            </a:r>
            <a:r>
              <a:rPr lang="de-CH" sz="1600" dirty="0">
                <a:solidFill>
                  <a:schemeClr val="tx1"/>
                </a:solidFill>
              </a:rPr>
              <a:t> </a:t>
            </a:r>
            <a:r>
              <a:rPr lang="de-CH" sz="1600" dirty="0" err="1">
                <a:solidFill>
                  <a:schemeClr val="tx1"/>
                </a:solidFill>
              </a:rPr>
              <a:t>than</a:t>
            </a:r>
            <a:r>
              <a:rPr lang="de-CH" sz="1600" dirty="0">
                <a:solidFill>
                  <a:schemeClr val="tx1"/>
                </a:solidFill>
              </a:rPr>
              <a:t> </a:t>
            </a:r>
            <a:r>
              <a:rPr lang="de-CH" sz="1600" dirty="0" err="1">
                <a:solidFill>
                  <a:schemeClr val="tx1"/>
                </a:solidFill>
              </a:rPr>
              <a:t>multiplication</a:t>
            </a:r>
            <a:r>
              <a:rPr lang="de-CH" sz="1600" dirty="0">
                <a:solidFill>
                  <a:schemeClr val="tx1"/>
                </a:solidFill>
              </a:rPr>
              <a:t>, </a:t>
            </a:r>
            <a:r>
              <a:rPr lang="de-CH" sz="1600" dirty="0" err="1">
                <a:solidFill>
                  <a:schemeClr val="tx1"/>
                </a:solidFill>
              </a:rPr>
              <a:t>as</a:t>
            </a:r>
            <a:r>
              <a:rPr lang="de-CH" sz="1600" dirty="0">
                <a:solidFill>
                  <a:schemeClr val="tx1"/>
                </a:solidFill>
              </a:rPr>
              <a:t> </a:t>
            </a:r>
            <a:r>
              <a:rPr lang="de-CH" sz="1600" dirty="0" err="1">
                <a:solidFill>
                  <a:schemeClr val="tx1"/>
                </a:solidFill>
              </a:rPr>
              <a:t>there</a:t>
            </a:r>
            <a:r>
              <a:rPr lang="de-CH" sz="1600" dirty="0">
                <a:solidFill>
                  <a:schemeClr val="tx1"/>
                </a:solidFill>
              </a:rPr>
              <a:t> </a:t>
            </a:r>
            <a:r>
              <a:rPr lang="de-CH" sz="1600" dirty="0" err="1">
                <a:solidFill>
                  <a:schemeClr val="tx1"/>
                </a:solidFill>
              </a:rPr>
              <a:t>exist</a:t>
            </a:r>
            <a:r>
              <a:rPr lang="de-CH" sz="1600" dirty="0">
                <a:solidFill>
                  <a:schemeClr val="tx1"/>
                </a:solidFill>
              </a:rPr>
              <a:t> an «</a:t>
            </a:r>
            <a:r>
              <a:rPr lang="de-CH" sz="1600" dirty="0" err="1">
                <a:solidFill>
                  <a:schemeClr val="tx1"/>
                </a:solidFill>
              </a:rPr>
              <a:t>optimum</a:t>
            </a:r>
            <a:r>
              <a:rPr lang="de-CH" sz="1600" dirty="0">
                <a:solidFill>
                  <a:schemeClr val="tx1"/>
                </a:solidFill>
              </a:rPr>
              <a:t>». </a:t>
            </a:r>
            <a:r>
              <a:rPr lang="de-CH" sz="1600" dirty="0">
                <a:solidFill>
                  <a:schemeClr val="tx1"/>
                </a:solidFill>
                <a:sym typeface="Wingdings" panose="05000000000000000000" pitchFamily="2" charset="2"/>
              </a:rPr>
              <a:t> </a:t>
            </a:r>
            <a:r>
              <a:rPr lang="de-CH" sz="1600" dirty="0" err="1">
                <a:solidFill>
                  <a:schemeClr val="tx1"/>
                </a:solidFill>
                <a:sym typeface="Wingdings" panose="05000000000000000000" pitchFamily="2" charset="2"/>
              </a:rPr>
              <a:t>easier</a:t>
            </a:r>
            <a:r>
              <a:rPr lang="de-CH" sz="1600" dirty="0">
                <a:solidFill>
                  <a:schemeClr val="tx1"/>
                </a:solidFill>
                <a:sym typeface="Wingdings" panose="05000000000000000000" pitchFamily="2" charset="2"/>
              </a:rPr>
              <a:t> </a:t>
            </a:r>
            <a:r>
              <a:rPr lang="de-CH" sz="1600" dirty="0" err="1">
                <a:solidFill>
                  <a:schemeClr val="tx1"/>
                </a:solidFill>
                <a:sym typeface="Wingdings" panose="05000000000000000000" pitchFamily="2" charset="2"/>
              </a:rPr>
              <a:t>to</a:t>
            </a:r>
            <a:r>
              <a:rPr lang="de-CH" sz="1600" dirty="0">
                <a:solidFill>
                  <a:schemeClr val="tx1"/>
                </a:solidFill>
                <a:sym typeface="Wingdings" panose="05000000000000000000" pitchFamily="2" charset="2"/>
              </a:rPr>
              <a:t> </a:t>
            </a:r>
            <a:r>
              <a:rPr lang="de-CH" sz="1600" dirty="0" err="1">
                <a:solidFill>
                  <a:schemeClr val="tx1"/>
                </a:solidFill>
                <a:sym typeface="Wingdings" panose="05000000000000000000" pitchFamily="2" charset="2"/>
              </a:rPr>
              <a:t>interprete</a:t>
            </a:r>
            <a:r>
              <a:rPr lang="de-CH" sz="1600" dirty="0">
                <a:solidFill>
                  <a:schemeClr val="tx1"/>
                </a:solidFill>
                <a:sym typeface="Wingdings" panose="05000000000000000000" pitchFamily="2" charset="2"/>
              </a:rPr>
              <a:t>.</a:t>
            </a:r>
            <a:endParaRPr lang="de-DE" sz="1600" dirty="0">
              <a:solidFill>
                <a:schemeClr val="tx1"/>
              </a:solidFill>
            </a:endParaRPr>
          </a:p>
        </p:txBody>
      </p:sp>
    </p:spTree>
    <p:extLst>
      <p:ext uri="{BB962C8B-B14F-4D97-AF65-F5344CB8AC3E}">
        <p14:creationId xmlns:p14="http://schemas.microsoft.com/office/powerpoint/2010/main" val="15211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First results of COTEX Study 2</a:t>
            </a:r>
            <a:endParaRPr lang="en-GB" dirty="0"/>
          </a:p>
        </p:txBody>
      </p:sp>
      <p:sp>
        <p:nvSpPr>
          <p:cNvPr id="3" name="Fußzeilenplatzhalter 2"/>
          <p:cNvSpPr>
            <a:spLocks noGrp="1"/>
          </p:cNvSpPr>
          <p:nvPr>
            <p:ph type="ftr" sz="quarter" idx="10"/>
          </p:nvPr>
        </p:nvSpPr>
        <p:spPr/>
        <p:txBody>
          <a:bodyPr/>
          <a:lstStyle/>
          <a:p>
            <a:pPr defTabSz="288000"/>
            <a:r>
              <a:rPr lang="de-CH" smtClean="0"/>
              <a:t>Katrin Bölsterli &amp; Maja Brückmann </a:t>
            </a:r>
            <a:endParaRPr lang="de-CH" dirty="0"/>
          </a:p>
        </p:txBody>
      </p:sp>
      <p:sp>
        <p:nvSpPr>
          <p:cNvPr id="4" name="Datumsplatzhalter 3"/>
          <p:cNvSpPr>
            <a:spLocks noGrp="1"/>
          </p:cNvSpPr>
          <p:nvPr>
            <p:ph type="dt" sz="half" idx="11"/>
          </p:nvPr>
        </p:nvSpPr>
        <p:spPr/>
        <p:txBody>
          <a:bodyPr/>
          <a:lstStyle/>
          <a:p>
            <a:r>
              <a:rPr lang="en-US" smtClean="0"/>
              <a:t>27.08.2019</a:t>
            </a:r>
            <a:endParaRPr lang="de-CH" dirty="0"/>
          </a:p>
        </p:txBody>
      </p:sp>
      <p:sp>
        <p:nvSpPr>
          <p:cNvPr id="5" name="Foliennummernplatzhalter 4"/>
          <p:cNvSpPr>
            <a:spLocks noGrp="1"/>
          </p:cNvSpPr>
          <p:nvPr>
            <p:ph type="sldNum" sz="quarter" idx="12"/>
          </p:nvPr>
        </p:nvSpPr>
        <p:spPr/>
        <p:txBody>
          <a:bodyPr/>
          <a:lstStyle/>
          <a:p>
            <a:fld id="{5DCDDC2F-BB8C-4FA4-9E91-DAC97F4BB211}" type="slidenum">
              <a:rPr lang="de-CH" noProof="0" smtClean="0"/>
              <a:pPr/>
              <a:t>23</a:t>
            </a:fld>
            <a:endParaRPr lang="de-CH" noProof="0" dirty="0"/>
          </a:p>
        </p:txBody>
      </p:sp>
      <p:sp>
        <p:nvSpPr>
          <p:cNvPr id="6" name="Textplatzhalter 5"/>
          <p:cNvSpPr>
            <a:spLocks noGrp="1"/>
          </p:cNvSpPr>
          <p:nvPr>
            <p:ph type="body" sz="quarter" idx="13"/>
          </p:nvPr>
        </p:nvSpPr>
        <p:spPr>
          <a:xfrm>
            <a:off x="321910" y="1535497"/>
            <a:ext cx="8534753" cy="4130902"/>
          </a:xfrm>
        </p:spPr>
        <p:txBody>
          <a:bodyPr/>
          <a:lstStyle/>
          <a:p>
            <a:r>
              <a:rPr lang="en-GB" dirty="0" smtClean="0"/>
              <a:t>Teacher students investigating two textbooks (year 1/2)</a:t>
            </a:r>
          </a:p>
          <a:p>
            <a:pPr lvl="1"/>
            <a:r>
              <a:rPr lang="en-GB" dirty="0" err="1" smtClean="0"/>
              <a:t>NaTech</a:t>
            </a:r>
            <a:r>
              <a:rPr lang="en-GB" dirty="0" smtClean="0"/>
              <a:t> 1/2 (Switzerland)</a:t>
            </a:r>
          </a:p>
          <a:p>
            <a:pPr lvl="1"/>
            <a:r>
              <a:rPr lang="en-GB" dirty="0" smtClean="0"/>
              <a:t>Niko 1/2 (Germany</a:t>
            </a:r>
          </a:p>
          <a:p>
            <a:r>
              <a:rPr lang="en-GB" dirty="0" smtClean="0"/>
              <a:t>Use of COTEX</a:t>
            </a:r>
          </a:p>
          <a:p>
            <a:r>
              <a:rPr lang="en-GB" dirty="0" smtClean="0"/>
              <a:t>Reflection on results </a:t>
            </a:r>
          </a:p>
          <a:p>
            <a:r>
              <a:rPr lang="en-GB" dirty="0" smtClean="0"/>
              <a:t>Discussion about the use of content and context representation, science content, experiments etc.</a:t>
            </a:r>
          </a:p>
          <a:p>
            <a:endParaRPr lang="en-GB" dirty="0"/>
          </a:p>
        </p:txBody>
      </p:sp>
      <p:pic>
        <p:nvPicPr>
          <p:cNvPr id="7" name="Grafik 6">
            <a:extLst>
              <a:ext uri="{FF2B5EF4-FFF2-40B4-BE49-F238E27FC236}">
                <a16:creationId xmlns:a16="http://schemas.microsoft.com/office/drawing/2014/main" id="{041A86D9-77AB-43B1-BABE-A22FBCC4628A}"/>
              </a:ext>
            </a:extLst>
          </p:cNvPr>
          <p:cNvPicPr>
            <a:picLocks noChangeAspect="1"/>
          </p:cNvPicPr>
          <p:nvPr/>
        </p:nvPicPr>
        <p:blipFill>
          <a:blip r:embed="rId2"/>
          <a:stretch>
            <a:fillRect/>
          </a:stretch>
        </p:blipFill>
        <p:spPr>
          <a:xfrm>
            <a:off x="1243433" y="4286137"/>
            <a:ext cx="2702164" cy="1935516"/>
          </a:xfrm>
          <a:prstGeom prst="rect">
            <a:avLst/>
          </a:prstGeom>
        </p:spPr>
      </p:pic>
      <p:grpSp>
        <p:nvGrpSpPr>
          <p:cNvPr id="8" name="Gruppieren 7"/>
          <p:cNvGrpSpPr/>
          <p:nvPr/>
        </p:nvGrpSpPr>
        <p:grpSpPr>
          <a:xfrm>
            <a:off x="4506686" y="4357395"/>
            <a:ext cx="3211304" cy="1726163"/>
            <a:chOff x="217176" y="373219"/>
            <a:chExt cx="8660635" cy="5760000"/>
          </a:xfrm>
        </p:grpSpPr>
        <p:pic>
          <p:nvPicPr>
            <p:cNvPr id="9" name="Grafik 8">
              <a:extLst>
                <a:ext uri="{FF2B5EF4-FFF2-40B4-BE49-F238E27FC236}">
                  <a16:creationId xmlns:a16="http://schemas.microsoft.com/office/drawing/2014/main" id="{4F5EB272-8467-40A3-9179-EAE474684E9D}"/>
                </a:ext>
              </a:extLst>
            </p:cNvPr>
            <p:cNvPicPr>
              <a:picLocks noChangeAspect="1"/>
            </p:cNvPicPr>
            <p:nvPr/>
          </p:nvPicPr>
          <p:blipFill>
            <a:blip r:embed="rId3"/>
            <a:stretch>
              <a:fillRect/>
            </a:stretch>
          </p:blipFill>
          <p:spPr>
            <a:xfrm>
              <a:off x="4570784" y="373219"/>
              <a:ext cx="4307027" cy="5760000"/>
            </a:xfrm>
            <a:prstGeom prst="rect">
              <a:avLst/>
            </a:prstGeom>
          </p:spPr>
        </p:pic>
        <p:pic>
          <p:nvPicPr>
            <p:cNvPr id="10" name="Grafik 9">
              <a:extLst>
                <a:ext uri="{FF2B5EF4-FFF2-40B4-BE49-F238E27FC236}">
                  <a16:creationId xmlns:a16="http://schemas.microsoft.com/office/drawing/2014/main" id="{E260C5B0-7001-478B-AFD2-7BE35096CB19}"/>
                </a:ext>
              </a:extLst>
            </p:cNvPr>
            <p:cNvPicPr>
              <a:picLocks noChangeAspect="1"/>
            </p:cNvPicPr>
            <p:nvPr/>
          </p:nvPicPr>
          <p:blipFill>
            <a:blip r:embed="rId4"/>
            <a:stretch>
              <a:fillRect/>
            </a:stretch>
          </p:blipFill>
          <p:spPr>
            <a:xfrm>
              <a:off x="217176" y="373219"/>
              <a:ext cx="4353608" cy="5760000"/>
            </a:xfrm>
            <a:prstGeom prst="rect">
              <a:avLst/>
            </a:prstGeom>
          </p:spPr>
        </p:pic>
      </p:grpSp>
    </p:spTree>
    <p:extLst>
      <p:ext uri="{BB962C8B-B14F-4D97-AF65-F5344CB8AC3E}">
        <p14:creationId xmlns:p14="http://schemas.microsoft.com/office/powerpoint/2010/main" val="268038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AE75E-EC7C-4EDA-A9AF-B05DBDFF9984}"/>
              </a:ext>
            </a:extLst>
          </p:cNvPr>
          <p:cNvSpPr>
            <a:spLocks noGrp="1"/>
          </p:cNvSpPr>
          <p:nvPr>
            <p:ph type="title"/>
          </p:nvPr>
        </p:nvSpPr>
        <p:spPr/>
        <p:txBody>
          <a:bodyPr/>
          <a:lstStyle/>
          <a:p>
            <a:endParaRPr lang="en-GB" dirty="0"/>
          </a:p>
        </p:txBody>
      </p:sp>
      <p:sp>
        <p:nvSpPr>
          <p:cNvPr id="3" name="Fußzeilenplatzhalter 2">
            <a:extLst>
              <a:ext uri="{FF2B5EF4-FFF2-40B4-BE49-F238E27FC236}">
                <a16:creationId xmlns:a16="http://schemas.microsoft.com/office/drawing/2014/main" id="{F284463A-2CF1-42CA-A645-89BD00E9EBDF}"/>
              </a:ext>
            </a:extLst>
          </p:cNvPr>
          <p:cNvSpPr>
            <a:spLocks noGrp="1"/>
          </p:cNvSpPr>
          <p:nvPr>
            <p:ph type="ftr" sz="quarter" idx="10"/>
          </p:nvPr>
        </p:nvSpPr>
        <p:spPr/>
        <p:txBody>
          <a:bodyPr/>
          <a:lstStyle/>
          <a:p>
            <a:pPr defTabSz="288000"/>
            <a:r>
              <a:rPr lang="de-CH"/>
              <a:t>Katrin Bölsterli &amp; Maja Brückmann </a:t>
            </a:r>
            <a:endParaRPr lang="de-CH" dirty="0"/>
          </a:p>
        </p:txBody>
      </p:sp>
      <p:sp>
        <p:nvSpPr>
          <p:cNvPr id="4" name="Datumsplatzhalter 3">
            <a:extLst>
              <a:ext uri="{FF2B5EF4-FFF2-40B4-BE49-F238E27FC236}">
                <a16:creationId xmlns:a16="http://schemas.microsoft.com/office/drawing/2014/main" id="{AAB9FAB7-05C5-4A83-B697-8CEBF2796121}"/>
              </a:ext>
            </a:extLst>
          </p:cNvPr>
          <p:cNvSpPr>
            <a:spLocks noGrp="1"/>
          </p:cNvSpPr>
          <p:nvPr>
            <p:ph type="dt" sz="half" idx="11"/>
          </p:nvPr>
        </p:nvSpPr>
        <p:spPr/>
        <p:txBody>
          <a:bodyPr/>
          <a:lstStyle/>
          <a:p>
            <a:r>
              <a:rPr lang="en-US"/>
              <a:t>27.08.2019</a:t>
            </a:r>
            <a:endParaRPr lang="de-CH" dirty="0"/>
          </a:p>
        </p:txBody>
      </p:sp>
      <p:sp>
        <p:nvSpPr>
          <p:cNvPr id="5" name="Foliennummernplatzhalter 4">
            <a:extLst>
              <a:ext uri="{FF2B5EF4-FFF2-40B4-BE49-F238E27FC236}">
                <a16:creationId xmlns:a16="http://schemas.microsoft.com/office/drawing/2014/main" id="{80F73CD9-1A19-49B4-B49B-B5623D097E4B}"/>
              </a:ext>
            </a:extLst>
          </p:cNvPr>
          <p:cNvSpPr>
            <a:spLocks noGrp="1"/>
          </p:cNvSpPr>
          <p:nvPr>
            <p:ph type="sldNum" sz="quarter" idx="12"/>
          </p:nvPr>
        </p:nvSpPr>
        <p:spPr/>
        <p:txBody>
          <a:bodyPr/>
          <a:lstStyle/>
          <a:p>
            <a:fld id="{5DCDDC2F-BB8C-4FA4-9E91-DAC97F4BB211}" type="slidenum">
              <a:rPr lang="de-CH" noProof="0" smtClean="0"/>
              <a:pPr/>
              <a:t>24</a:t>
            </a:fld>
            <a:endParaRPr lang="de-CH" noProof="0" dirty="0"/>
          </a:p>
        </p:txBody>
      </p:sp>
      <p:sp>
        <p:nvSpPr>
          <p:cNvPr id="6" name="Textplatzhalter 5">
            <a:extLst>
              <a:ext uri="{FF2B5EF4-FFF2-40B4-BE49-F238E27FC236}">
                <a16:creationId xmlns:a16="http://schemas.microsoft.com/office/drawing/2014/main" id="{49044A1E-7305-475C-BA70-5531467897E5}"/>
              </a:ext>
            </a:extLst>
          </p:cNvPr>
          <p:cNvSpPr>
            <a:spLocks noGrp="1"/>
          </p:cNvSpPr>
          <p:nvPr>
            <p:ph type="body" sz="quarter" idx="13"/>
          </p:nvPr>
        </p:nvSpPr>
        <p:spPr/>
        <p:txBody>
          <a:bodyPr/>
          <a:lstStyle/>
          <a:p>
            <a:endParaRPr lang="de-CH"/>
          </a:p>
        </p:txBody>
      </p:sp>
      <p:pic>
        <p:nvPicPr>
          <p:cNvPr id="9" name="Grafik 8">
            <a:extLst>
              <a:ext uri="{FF2B5EF4-FFF2-40B4-BE49-F238E27FC236}">
                <a16:creationId xmlns:a16="http://schemas.microsoft.com/office/drawing/2014/main" id="{041A86D9-77AB-43B1-BABE-A22FBCC4628A}"/>
              </a:ext>
            </a:extLst>
          </p:cNvPr>
          <p:cNvPicPr>
            <a:picLocks noChangeAspect="1"/>
          </p:cNvPicPr>
          <p:nvPr/>
        </p:nvPicPr>
        <p:blipFill>
          <a:blip r:embed="rId3"/>
          <a:stretch>
            <a:fillRect/>
          </a:stretch>
        </p:blipFill>
        <p:spPr>
          <a:xfrm>
            <a:off x="263720" y="261265"/>
            <a:ext cx="8577068" cy="6143614"/>
          </a:xfrm>
          <a:prstGeom prst="rect">
            <a:avLst/>
          </a:prstGeom>
        </p:spPr>
      </p:pic>
      <p:sp>
        <p:nvSpPr>
          <p:cNvPr id="8" name="Rechteck 7">
            <a:extLst>
              <a:ext uri="{FF2B5EF4-FFF2-40B4-BE49-F238E27FC236}">
                <a16:creationId xmlns:a16="http://schemas.microsoft.com/office/drawing/2014/main" id="{5B0A6517-E3D9-4091-A1FB-851496C12280}"/>
              </a:ext>
            </a:extLst>
          </p:cNvPr>
          <p:cNvSpPr/>
          <p:nvPr/>
        </p:nvSpPr>
        <p:spPr>
          <a:xfrm>
            <a:off x="2723858" y="6082253"/>
            <a:ext cx="5475515" cy="307777"/>
          </a:xfrm>
          <a:prstGeom prst="rect">
            <a:avLst/>
          </a:prstGeom>
          <a:solidFill>
            <a:schemeClr val="bg1"/>
          </a:solidFill>
        </p:spPr>
        <p:txBody>
          <a:bodyPr wrap="square">
            <a:spAutoFit/>
          </a:bodyPr>
          <a:lstStyle/>
          <a:p>
            <a:r>
              <a:rPr lang="de-CH" sz="1400" dirty="0">
                <a:hlinkClick r:id="rId4"/>
              </a:rPr>
              <a:t>https://klettbib.livebook.de/978-3-12-310602-6/</a:t>
            </a:r>
            <a:endParaRPr lang="de-CH" sz="1400" dirty="0"/>
          </a:p>
        </p:txBody>
      </p:sp>
    </p:spTree>
    <p:extLst>
      <p:ext uri="{BB962C8B-B14F-4D97-AF65-F5344CB8AC3E}">
        <p14:creationId xmlns:p14="http://schemas.microsoft.com/office/powerpoint/2010/main" val="80602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AB01D-1D5A-4990-8D21-35F592866B94}"/>
              </a:ext>
            </a:extLst>
          </p:cNvPr>
          <p:cNvSpPr>
            <a:spLocks noGrp="1"/>
          </p:cNvSpPr>
          <p:nvPr>
            <p:ph type="title"/>
          </p:nvPr>
        </p:nvSpPr>
        <p:spPr/>
        <p:txBody>
          <a:bodyPr/>
          <a:lstStyle/>
          <a:p>
            <a:endParaRPr lang="en-GB" dirty="0"/>
          </a:p>
        </p:txBody>
      </p:sp>
      <p:sp>
        <p:nvSpPr>
          <p:cNvPr id="3" name="Fußzeilenplatzhalter 2">
            <a:extLst>
              <a:ext uri="{FF2B5EF4-FFF2-40B4-BE49-F238E27FC236}">
                <a16:creationId xmlns:a16="http://schemas.microsoft.com/office/drawing/2014/main" id="{3FBDA480-359B-4E59-9628-DBC5B2B41345}"/>
              </a:ext>
            </a:extLst>
          </p:cNvPr>
          <p:cNvSpPr>
            <a:spLocks noGrp="1"/>
          </p:cNvSpPr>
          <p:nvPr>
            <p:ph type="ftr" sz="quarter" idx="10"/>
          </p:nvPr>
        </p:nvSpPr>
        <p:spPr/>
        <p:txBody>
          <a:bodyPr/>
          <a:lstStyle/>
          <a:p>
            <a:pPr defTabSz="288000"/>
            <a:r>
              <a:rPr lang="de-CH"/>
              <a:t>Katrin Bölsterli &amp; Maja Brückmann </a:t>
            </a:r>
            <a:endParaRPr lang="de-CH" dirty="0"/>
          </a:p>
        </p:txBody>
      </p:sp>
      <p:sp>
        <p:nvSpPr>
          <p:cNvPr id="4" name="Datumsplatzhalter 3">
            <a:extLst>
              <a:ext uri="{FF2B5EF4-FFF2-40B4-BE49-F238E27FC236}">
                <a16:creationId xmlns:a16="http://schemas.microsoft.com/office/drawing/2014/main" id="{3765DA6E-F5E9-4E15-972F-820AA02F690C}"/>
              </a:ext>
            </a:extLst>
          </p:cNvPr>
          <p:cNvSpPr>
            <a:spLocks noGrp="1"/>
          </p:cNvSpPr>
          <p:nvPr>
            <p:ph type="dt" sz="half" idx="11"/>
          </p:nvPr>
        </p:nvSpPr>
        <p:spPr/>
        <p:txBody>
          <a:bodyPr/>
          <a:lstStyle/>
          <a:p>
            <a:r>
              <a:rPr lang="en-US"/>
              <a:t>27.08.2019</a:t>
            </a:r>
            <a:endParaRPr lang="de-CH" dirty="0"/>
          </a:p>
        </p:txBody>
      </p:sp>
      <p:sp>
        <p:nvSpPr>
          <p:cNvPr id="5" name="Foliennummernplatzhalter 4">
            <a:extLst>
              <a:ext uri="{FF2B5EF4-FFF2-40B4-BE49-F238E27FC236}">
                <a16:creationId xmlns:a16="http://schemas.microsoft.com/office/drawing/2014/main" id="{8591E79D-1E37-4989-8F79-C6BD52EB5AD6}"/>
              </a:ext>
            </a:extLst>
          </p:cNvPr>
          <p:cNvSpPr>
            <a:spLocks noGrp="1"/>
          </p:cNvSpPr>
          <p:nvPr>
            <p:ph type="sldNum" sz="quarter" idx="12"/>
          </p:nvPr>
        </p:nvSpPr>
        <p:spPr/>
        <p:txBody>
          <a:bodyPr/>
          <a:lstStyle/>
          <a:p>
            <a:fld id="{5DCDDC2F-BB8C-4FA4-9E91-DAC97F4BB211}" type="slidenum">
              <a:rPr lang="de-CH" noProof="0" smtClean="0"/>
              <a:pPr/>
              <a:t>25</a:t>
            </a:fld>
            <a:endParaRPr lang="de-CH" noProof="0" dirty="0"/>
          </a:p>
        </p:txBody>
      </p:sp>
      <p:sp>
        <p:nvSpPr>
          <p:cNvPr id="6" name="Textplatzhalter 5">
            <a:extLst>
              <a:ext uri="{FF2B5EF4-FFF2-40B4-BE49-F238E27FC236}">
                <a16:creationId xmlns:a16="http://schemas.microsoft.com/office/drawing/2014/main" id="{276A667F-2587-41BD-9ED4-1B26D4991A7D}"/>
              </a:ext>
            </a:extLst>
          </p:cNvPr>
          <p:cNvSpPr>
            <a:spLocks noGrp="1"/>
          </p:cNvSpPr>
          <p:nvPr>
            <p:ph type="body" sz="quarter" idx="13"/>
          </p:nvPr>
        </p:nvSpPr>
        <p:spPr/>
        <p:txBody>
          <a:bodyPr/>
          <a:lstStyle/>
          <a:p>
            <a:endParaRPr lang="de-CH"/>
          </a:p>
        </p:txBody>
      </p:sp>
      <p:grpSp>
        <p:nvGrpSpPr>
          <p:cNvPr id="10" name="Gruppieren 9"/>
          <p:cNvGrpSpPr/>
          <p:nvPr/>
        </p:nvGrpSpPr>
        <p:grpSpPr>
          <a:xfrm>
            <a:off x="217176" y="373219"/>
            <a:ext cx="8660635" cy="5760000"/>
            <a:chOff x="217176" y="373219"/>
            <a:chExt cx="8660635" cy="5760000"/>
          </a:xfrm>
        </p:grpSpPr>
        <p:pic>
          <p:nvPicPr>
            <p:cNvPr id="7" name="Grafik 6">
              <a:extLst>
                <a:ext uri="{FF2B5EF4-FFF2-40B4-BE49-F238E27FC236}">
                  <a16:creationId xmlns:a16="http://schemas.microsoft.com/office/drawing/2014/main" id="{4F5EB272-8467-40A3-9179-EAE474684E9D}"/>
                </a:ext>
              </a:extLst>
            </p:cNvPr>
            <p:cNvPicPr>
              <a:picLocks noChangeAspect="1"/>
            </p:cNvPicPr>
            <p:nvPr/>
          </p:nvPicPr>
          <p:blipFill>
            <a:blip r:embed="rId2"/>
            <a:stretch>
              <a:fillRect/>
            </a:stretch>
          </p:blipFill>
          <p:spPr>
            <a:xfrm>
              <a:off x="4570784" y="373219"/>
              <a:ext cx="4307027" cy="5760000"/>
            </a:xfrm>
            <a:prstGeom prst="rect">
              <a:avLst/>
            </a:prstGeom>
          </p:spPr>
        </p:pic>
        <p:pic>
          <p:nvPicPr>
            <p:cNvPr id="8" name="Grafik 7">
              <a:extLst>
                <a:ext uri="{FF2B5EF4-FFF2-40B4-BE49-F238E27FC236}">
                  <a16:creationId xmlns:a16="http://schemas.microsoft.com/office/drawing/2014/main" id="{E260C5B0-7001-478B-AFD2-7BE35096CB19}"/>
                </a:ext>
              </a:extLst>
            </p:cNvPr>
            <p:cNvPicPr>
              <a:picLocks noChangeAspect="1"/>
            </p:cNvPicPr>
            <p:nvPr/>
          </p:nvPicPr>
          <p:blipFill>
            <a:blip r:embed="rId3"/>
            <a:stretch>
              <a:fillRect/>
            </a:stretch>
          </p:blipFill>
          <p:spPr>
            <a:xfrm>
              <a:off x="217176" y="373219"/>
              <a:ext cx="4353608" cy="5760000"/>
            </a:xfrm>
            <a:prstGeom prst="rect">
              <a:avLst/>
            </a:prstGeom>
          </p:spPr>
        </p:pic>
      </p:grpSp>
      <p:sp>
        <p:nvSpPr>
          <p:cNvPr id="9" name="Rechteck 8">
            <a:extLst>
              <a:ext uri="{FF2B5EF4-FFF2-40B4-BE49-F238E27FC236}">
                <a16:creationId xmlns:a16="http://schemas.microsoft.com/office/drawing/2014/main" id="{4DF8D7E2-C2AE-4201-81E8-D3016A07D64D}"/>
              </a:ext>
            </a:extLst>
          </p:cNvPr>
          <p:cNvSpPr/>
          <p:nvPr/>
        </p:nvSpPr>
        <p:spPr>
          <a:xfrm>
            <a:off x="1785539" y="5981056"/>
            <a:ext cx="4867188" cy="307777"/>
          </a:xfrm>
          <a:prstGeom prst="rect">
            <a:avLst/>
          </a:prstGeom>
          <a:solidFill>
            <a:schemeClr val="bg1"/>
          </a:solidFill>
        </p:spPr>
        <p:txBody>
          <a:bodyPr wrap="square">
            <a:spAutoFit/>
          </a:bodyPr>
          <a:lstStyle/>
          <a:p>
            <a:r>
              <a:rPr lang="de-CH" sz="1400" dirty="0">
                <a:hlinkClick r:id="rId4"/>
              </a:rPr>
              <a:t>https://www.na-tech.ch/_file/191/einblick-themenbuch-1-2.pdf</a:t>
            </a:r>
            <a:endParaRPr lang="de-CH" sz="1400" dirty="0"/>
          </a:p>
        </p:txBody>
      </p:sp>
    </p:spTree>
    <p:extLst>
      <p:ext uri="{BB962C8B-B14F-4D97-AF65-F5344CB8AC3E}">
        <p14:creationId xmlns:p14="http://schemas.microsoft.com/office/powerpoint/2010/main" val="21218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65553-9596-4732-84B9-DD51627F9C73}"/>
              </a:ext>
            </a:extLst>
          </p:cNvPr>
          <p:cNvSpPr>
            <a:spLocks noGrp="1"/>
          </p:cNvSpPr>
          <p:nvPr>
            <p:ph type="title"/>
          </p:nvPr>
        </p:nvSpPr>
        <p:spPr/>
        <p:txBody>
          <a:bodyPr>
            <a:normAutofit/>
          </a:bodyPr>
          <a:lstStyle/>
          <a:p>
            <a:r>
              <a:rPr lang="en-GB" dirty="0" smtClean="0"/>
              <a:t>Sample: teacher student COTEX rating</a:t>
            </a:r>
            <a:endParaRPr lang="en-GB" dirty="0"/>
          </a:p>
        </p:txBody>
      </p:sp>
      <p:sp>
        <p:nvSpPr>
          <p:cNvPr id="3" name="Fußzeilenplatzhalter 2">
            <a:extLst>
              <a:ext uri="{FF2B5EF4-FFF2-40B4-BE49-F238E27FC236}">
                <a16:creationId xmlns:a16="http://schemas.microsoft.com/office/drawing/2014/main" id="{2FCD08D6-70B5-49B6-99E1-08487A24ABCB}"/>
              </a:ext>
            </a:extLst>
          </p:cNvPr>
          <p:cNvSpPr>
            <a:spLocks noGrp="1"/>
          </p:cNvSpPr>
          <p:nvPr>
            <p:ph type="ftr" sz="quarter" idx="10"/>
          </p:nvPr>
        </p:nvSpPr>
        <p:spPr/>
        <p:txBody>
          <a:bodyPr/>
          <a:lstStyle/>
          <a:p>
            <a:pPr defTabSz="288000"/>
            <a:r>
              <a:rPr lang="de-CH"/>
              <a:t>Katrin Bölsterli &amp; Maja Brückmann </a:t>
            </a:r>
            <a:endParaRPr lang="de-CH" dirty="0"/>
          </a:p>
        </p:txBody>
      </p:sp>
      <p:sp>
        <p:nvSpPr>
          <p:cNvPr id="4" name="Datumsplatzhalter 3">
            <a:extLst>
              <a:ext uri="{FF2B5EF4-FFF2-40B4-BE49-F238E27FC236}">
                <a16:creationId xmlns:a16="http://schemas.microsoft.com/office/drawing/2014/main" id="{C4FEBA93-B597-46F5-A34F-7B8B25F489E9}"/>
              </a:ext>
            </a:extLst>
          </p:cNvPr>
          <p:cNvSpPr>
            <a:spLocks noGrp="1"/>
          </p:cNvSpPr>
          <p:nvPr>
            <p:ph type="dt" sz="half" idx="11"/>
          </p:nvPr>
        </p:nvSpPr>
        <p:spPr/>
        <p:txBody>
          <a:bodyPr/>
          <a:lstStyle/>
          <a:p>
            <a:r>
              <a:rPr lang="en-US"/>
              <a:t>27.08.2019</a:t>
            </a:r>
            <a:endParaRPr lang="de-CH" dirty="0"/>
          </a:p>
        </p:txBody>
      </p:sp>
      <p:sp>
        <p:nvSpPr>
          <p:cNvPr id="5" name="Foliennummernplatzhalter 4">
            <a:extLst>
              <a:ext uri="{FF2B5EF4-FFF2-40B4-BE49-F238E27FC236}">
                <a16:creationId xmlns:a16="http://schemas.microsoft.com/office/drawing/2014/main" id="{BA88D045-989A-48DC-A5BF-D1B651AC78E6}"/>
              </a:ext>
            </a:extLst>
          </p:cNvPr>
          <p:cNvSpPr>
            <a:spLocks noGrp="1"/>
          </p:cNvSpPr>
          <p:nvPr>
            <p:ph type="sldNum" sz="quarter" idx="12"/>
          </p:nvPr>
        </p:nvSpPr>
        <p:spPr/>
        <p:txBody>
          <a:bodyPr/>
          <a:lstStyle/>
          <a:p>
            <a:fld id="{5DCDDC2F-BB8C-4FA4-9E91-DAC97F4BB211}" type="slidenum">
              <a:rPr lang="de-CH" noProof="0" smtClean="0"/>
              <a:pPr/>
              <a:t>26</a:t>
            </a:fld>
            <a:endParaRPr lang="de-CH" noProof="0" dirty="0"/>
          </a:p>
        </p:txBody>
      </p:sp>
      <p:graphicFrame>
        <p:nvGraphicFramePr>
          <p:cNvPr id="8" name="Diagramm 7">
            <a:extLst>
              <a:ext uri="{FF2B5EF4-FFF2-40B4-BE49-F238E27FC236}">
                <a16:creationId xmlns:a16="http://schemas.microsoft.com/office/drawing/2014/main" id="{00000000-0008-0000-0100-00005A5F0100}"/>
              </a:ext>
            </a:extLst>
          </p:cNvPr>
          <p:cNvGraphicFramePr>
            <a:graphicFrameLocks/>
          </p:cNvGraphicFramePr>
          <p:nvPr>
            <p:extLst>
              <p:ext uri="{D42A27DB-BD31-4B8C-83A1-F6EECF244321}">
                <p14:modId xmlns:p14="http://schemas.microsoft.com/office/powerpoint/2010/main" val="697497790"/>
              </p:ext>
            </p:extLst>
          </p:nvPr>
        </p:nvGraphicFramePr>
        <p:xfrm>
          <a:off x="295952" y="1628774"/>
          <a:ext cx="8381517" cy="47164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Gerader Verbinder 6"/>
          <p:cNvCxnSpPr/>
          <p:nvPr/>
        </p:nvCxnSpPr>
        <p:spPr>
          <a:xfrm>
            <a:off x="1147665" y="2519265"/>
            <a:ext cx="14462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Gerader Verbinder 8"/>
          <p:cNvCxnSpPr/>
          <p:nvPr/>
        </p:nvCxnSpPr>
        <p:spPr>
          <a:xfrm>
            <a:off x="1651559" y="2690327"/>
            <a:ext cx="48208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398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638C6-0D7F-4212-8FBB-A39ECE6048E8}"/>
              </a:ext>
            </a:extLst>
          </p:cNvPr>
          <p:cNvSpPr>
            <a:spLocks noGrp="1"/>
          </p:cNvSpPr>
          <p:nvPr>
            <p:ph type="title"/>
          </p:nvPr>
        </p:nvSpPr>
        <p:spPr/>
        <p:txBody>
          <a:bodyPr>
            <a:normAutofit/>
          </a:bodyPr>
          <a:lstStyle/>
          <a:p>
            <a:r>
              <a:rPr lang="en-GB" dirty="0" smtClean="0"/>
              <a:t>Reflection</a:t>
            </a:r>
            <a:endParaRPr lang="en-GB" dirty="0"/>
          </a:p>
        </p:txBody>
      </p:sp>
      <p:sp>
        <p:nvSpPr>
          <p:cNvPr id="3" name="Fußzeilenplatzhalter 2">
            <a:extLst>
              <a:ext uri="{FF2B5EF4-FFF2-40B4-BE49-F238E27FC236}">
                <a16:creationId xmlns:a16="http://schemas.microsoft.com/office/drawing/2014/main" id="{80217C25-7B12-4F37-B39E-3BA30E0795E1}"/>
              </a:ext>
            </a:extLst>
          </p:cNvPr>
          <p:cNvSpPr>
            <a:spLocks noGrp="1"/>
          </p:cNvSpPr>
          <p:nvPr>
            <p:ph type="ftr" sz="quarter" idx="10"/>
          </p:nvPr>
        </p:nvSpPr>
        <p:spPr/>
        <p:txBody>
          <a:bodyPr/>
          <a:lstStyle/>
          <a:p>
            <a:pPr defTabSz="288000"/>
            <a:r>
              <a:rPr lang="de-CH"/>
              <a:t>Katrin Bölsterli &amp; Maja Brückmann </a:t>
            </a:r>
            <a:endParaRPr lang="de-CH" dirty="0"/>
          </a:p>
        </p:txBody>
      </p:sp>
      <p:sp>
        <p:nvSpPr>
          <p:cNvPr id="4" name="Datumsplatzhalter 3">
            <a:extLst>
              <a:ext uri="{FF2B5EF4-FFF2-40B4-BE49-F238E27FC236}">
                <a16:creationId xmlns:a16="http://schemas.microsoft.com/office/drawing/2014/main" id="{C864C891-C6B6-4FE7-9D23-5AED9BB61A48}"/>
              </a:ext>
            </a:extLst>
          </p:cNvPr>
          <p:cNvSpPr>
            <a:spLocks noGrp="1"/>
          </p:cNvSpPr>
          <p:nvPr>
            <p:ph type="dt" sz="half" idx="11"/>
          </p:nvPr>
        </p:nvSpPr>
        <p:spPr/>
        <p:txBody>
          <a:bodyPr/>
          <a:lstStyle/>
          <a:p>
            <a:r>
              <a:rPr lang="en-US"/>
              <a:t>27.08.2019</a:t>
            </a:r>
            <a:endParaRPr lang="de-CH" dirty="0"/>
          </a:p>
        </p:txBody>
      </p:sp>
      <p:sp>
        <p:nvSpPr>
          <p:cNvPr id="5" name="Foliennummernplatzhalter 4">
            <a:extLst>
              <a:ext uri="{FF2B5EF4-FFF2-40B4-BE49-F238E27FC236}">
                <a16:creationId xmlns:a16="http://schemas.microsoft.com/office/drawing/2014/main" id="{7625487D-178A-4D5E-8B6B-E63369456A77}"/>
              </a:ext>
            </a:extLst>
          </p:cNvPr>
          <p:cNvSpPr>
            <a:spLocks noGrp="1"/>
          </p:cNvSpPr>
          <p:nvPr>
            <p:ph type="sldNum" sz="quarter" idx="12"/>
          </p:nvPr>
        </p:nvSpPr>
        <p:spPr/>
        <p:txBody>
          <a:bodyPr/>
          <a:lstStyle/>
          <a:p>
            <a:fld id="{5DCDDC2F-BB8C-4FA4-9E91-DAC97F4BB211}" type="slidenum">
              <a:rPr lang="de-CH" noProof="0" smtClean="0"/>
              <a:pPr/>
              <a:t>27</a:t>
            </a:fld>
            <a:endParaRPr lang="de-CH" noProof="0" dirty="0"/>
          </a:p>
        </p:txBody>
      </p:sp>
      <p:graphicFrame>
        <p:nvGraphicFramePr>
          <p:cNvPr id="11" name="Diagramm 10">
            <a:extLst>
              <a:ext uri="{FF2B5EF4-FFF2-40B4-BE49-F238E27FC236}">
                <a16:creationId xmlns:a16="http://schemas.microsoft.com/office/drawing/2014/main" id="{00000000-0008-0000-0100-0000515F0100}"/>
              </a:ext>
            </a:extLst>
          </p:cNvPr>
          <p:cNvGraphicFramePr>
            <a:graphicFrameLocks/>
          </p:cNvGraphicFramePr>
          <p:nvPr>
            <p:extLst>
              <p:ext uri="{D42A27DB-BD31-4B8C-83A1-F6EECF244321}">
                <p14:modId xmlns:p14="http://schemas.microsoft.com/office/powerpoint/2010/main" val="4110316909"/>
              </p:ext>
            </p:extLst>
          </p:nvPr>
        </p:nvGraphicFramePr>
        <p:xfrm>
          <a:off x="191188" y="1474236"/>
          <a:ext cx="8460000" cy="4871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807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E23AF-2C3C-484C-B99C-7666A3ED3AAB}"/>
              </a:ext>
            </a:extLst>
          </p:cNvPr>
          <p:cNvSpPr>
            <a:spLocks noGrp="1"/>
          </p:cNvSpPr>
          <p:nvPr>
            <p:ph type="title"/>
          </p:nvPr>
        </p:nvSpPr>
        <p:spPr/>
        <p:txBody>
          <a:bodyPr/>
          <a:lstStyle/>
          <a:p>
            <a:r>
              <a:rPr lang="en-GB" dirty="0"/>
              <a:t>Conclusion and </a:t>
            </a:r>
            <a:r>
              <a:rPr lang="en-GB" dirty="0" smtClean="0"/>
              <a:t>Implications</a:t>
            </a:r>
            <a:endParaRPr lang="en-GB" noProof="0" dirty="0"/>
          </a:p>
        </p:txBody>
      </p:sp>
      <p:sp>
        <p:nvSpPr>
          <p:cNvPr id="7" name="Fußzeilenplatzhalter 6"/>
          <p:cNvSpPr>
            <a:spLocks noGrp="1"/>
          </p:cNvSpPr>
          <p:nvPr>
            <p:ph type="ftr" sz="quarter" idx="10"/>
          </p:nvPr>
        </p:nvSpPr>
        <p:spPr/>
        <p:txBody>
          <a:bodyPr/>
          <a:lstStyle/>
          <a:p>
            <a:pPr defTabSz="288000"/>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28</a:t>
            </a:fld>
            <a:endParaRPr lang="de-CH" noProof="0" dirty="0"/>
          </a:p>
        </p:txBody>
      </p:sp>
      <p:sp>
        <p:nvSpPr>
          <p:cNvPr id="3" name="Textplatzhalter 2">
            <a:extLst>
              <a:ext uri="{FF2B5EF4-FFF2-40B4-BE49-F238E27FC236}">
                <a16:creationId xmlns:a16="http://schemas.microsoft.com/office/drawing/2014/main" id="{604BBEF0-901D-4276-95E2-AB01CB71485E}"/>
              </a:ext>
            </a:extLst>
          </p:cNvPr>
          <p:cNvSpPr>
            <a:spLocks noGrp="1"/>
          </p:cNvSpPr>
          <p:nvPr>
            <p:ph type="body" sz="quarter" idx="13"/>
          </p:nvPr>
        </p:nvSpPr>
        <p:spPr>
          <a:xfrm>
            <a:off x="306035" y="1913860"/>
            <a:ext cx="8534753" cy="4437728"/>
          </a:xfrm>
        </p:spPr>
        <p:txBody>
          <a:bodyPr>
            <a:normAutofit/>
          </a:bodyPr>
          <a:lstStyle/>
          <a:p>
            <a:r>
              <a:rPr lang="en-GB" b="0" dirty="0"/>
              <a:t>Teachers primarily focus on the suitability of textbooks for </a:t>
            </a:r>
            <a:r>
              <a:rPr lang="en-GB" dirty="0"/>
              <a:t>everyday use</a:t>
            </a:r>
            <a:r>
              <a:rPr lang="en-GB" b="0" dirty="0"/>
              <a:t>, while </a:t>
            </a:r>
            <a:r>
              <a:rPr lang="en-GB" b="0" dirty="0" smtClean="0"/>
              <a:t>teacher trainers/ academic professionals pay </a:t>
            </a:r>
            <a:r>
              <a:rPr lang="en-GB" b="0" dirty="0"/>
              <a:t>attention to </a:t>
            </a:r>
            <a:r>
              <a:rPr lang="en-GB" b="0" dirty="0" smtClean="0"/>
              <a:t>subject-related </a:t>
            </a:r>
            <a:r>
              <a:rPr lang="en-GB" b="0" dirty="0"/>
              <a:t>and competence-oriented aspects. </a:t>
            </a:r>
          </a:p>
          <a:p>
            <a:r>
              <a:rPr lang="en-GB" b="0" dirty="0" smtClean="0"/>
              <a:t>In </a:t>
            </a:r>
            <a:r>
              <a:rPr lang="en-GB" b="0" dirty="0"/>
              <a:t>the teacher training programme, these discrepancies could be addressed with the help of different textbooks in order to address the </a:t>
            </a:r>
            <a:r>
              <a:rPr lang="en-GB" dirty="0"/>
              <a:t>theoretical practice</a:t>
            </a:r>
            <a:r>
              <a:rPr lang="en-GB" b="0" dirty="0"/>
              <a:t>.</a:t>
            </a:r>
          </a:p>
          <a:p>
            <a:r>
              <a:rPr lang="en-GB" b="0" dirty="0"/>
              <a:t>New competence-oriented teaching materials contain many </a:t>
            </a:r>
            <a:r>
              <a:rPr lang="en-GB" dirty="0"/>
              <a:t>aspects of "good" competence-oriented </a:t>
            </a:r>
            <a:r>
              <a:rPr lang="en-GB" dirty="0" smtClean="0"/>
              <a:t>teaching.</a:t>
            </a:r>
            <a:endParaRPr lang="en-GB" dirty="0"/>
          </a:p>
          <a:p>
            <a:r>
              <a:rPr lang="en-GB" b="0" dirty="0" smtClean="0"/>
              <a:t>Teachers </a:t>
            </a:r>
            <a:r>
              <a:rPr lang="en-GB" b="0" dirty="0"/>
              <a:t>could learn about a practical implementation of the competence orientation through the study of </a:t>
            </a:r>
            <a:r>
              <a:rPr lang="en-GB" dirty="0"/>
              <a:t>teaching </a:t>
            </a:r>
            <a:r>
              <a:rPr lang="en-GB" dirty="0" smtClean="0"/>
              <a:t>aids.</a:t>
            </a:r>
            <a:endParaRPr lang="en-GB" noProof="0" dirty="0"/>
          </a:p>
        </p:txBody>
      </p:sp>
    </p:spTree>
    <p:extLst>
      <p:ext uri="{BB962C8B-B14F-4D97-AF65-F5344CB8AC3E}">
        <p14:creationId xmlns:p14="http://schemas.microsoft.com/office/powerpoint/2010/main" val="26680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C9467-7AFD-47B7-B609-57600E1C75A9}"/>
              </a:ext>
            </a:extLst>
          </p:cNvPr>
          <p:cNvSpPr>
            <a:spLocks noGrp="1"/>
          </p:cNvSpPr>
          <p:nvPr>
            <p:ph type="title"/>
          </p:nvPr>
        </p:nvSpPr>
        <p:spPr>
          <a:solidFill>
            <a:schemeClr val="bg1"/>
          </a:solidFill>
        </p:spPr>
        <p:txBody>
          <a:bodyPr>
            <a:normAutofit/>
          </a:bodyPr>
          <a:lstStyle/>
          <a:p>
            <a:r>
              <a:rPr lang="en-GB" dirty="0" smtClean="0"/>
              <a:t>Outlook</a:t>
            </a:r>
            <a:endParaRPr lang="en-GB" b="0" noProof="0" dirty="0"/>
          </a:p>
        </p:txBody>
      </p:sp>
      <p:sp>
        <p:nvSpPr>
          <p:cNvPr id="7" name="Fußzeilenplatzhalter 6"/>
          <p:cNvSpPr>
            <a:spLocks noGrp="1"/>
          </p:cNvSpPr>
          <p:nvPr>
            <p:ph type="ftr" sz="quarter" idx="10"/>
          </p:nvPr>
        </p:nvSpPr>
        <p:spPr/>
        <p:txBody>
          <a:bodyPr/>
          <a:lstStyle/>
          <a:p>
            <a:pPr defTabSz="288000"/>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29</a:t>
            </a:fld>
            <a:endParaRPr lang="de-CH" noProof="0" dirty="0"/>
          </a:p>
        </p:txBody>
      </p:sp>
      <p:sp>
        <p:nvSpPr>
          <p:cNvPr id="6" name="Textplatzhalter 5">
            <a:extLst>
              <a:ext uri="{FF2B5EF4-FFF2-40B4-BE49-F238E27FC236}">
                <a16:creationId xmlns:a16="http://schemas.microsoft.com/office/drawing/2014/main" id="{F0EB63E7-70BE-45C6-AB5F-4EB0F601FDC5}"/>
              </a:ext>
            </a:extLst>
          </p:cNvPr>
          <p:cNvSpPr>
            <a:spLocks noGrp="1"/>
          </p:cNvSpPr>
          <p:nvPr>
            <p:ph type="body" sz="quarter" idx="13"/>
          </p:nvPr>
        </p:nvSpPr>
        <p:spPr>
          <a:xfrm>
            <a:off x="306035" y="2030818"/>
            <a:ext cx="8534753" cy="4320769"/>
          </a:xfrm>
        </p:spPr>
        <p:txBody>
          <a:bodyPr>
            <a:normAutofit/>
          </a:bodyPr>
          <a:lstStyle/>
          <a:p>
            <a:r>
              <a:rPr lang="en-GB" b="0" dirty="0"/>
              <a:t>Could competence-oriented science textbooks take on further roles in teacher education? </a:t>
            </a:r>
            <a:r>
              <a:rPr lang="en-GB" b="0" dirty="0" smtClean="0"/>
              <a:t>Academic professionals could </a:t>
            </a:r>
            <a:r>
              <a:rPr lang="en-GB" b="0" dirty="0"/>
              <a:t>address the way </a:t>
            </a:r>
            <a:r>
              <a:rPr lang="en-GB" dirty="0" smtClean="0"/>
              <a:t>teacher handbooks </a:t>
            </a:r>
            <a:r>
              <a:rPr lang="en-GB" b="0" dirty="0"/>
              <a:t>are treated.</a:t>
            </a:r>
          </a:p>
          <a:p>
            <a:r>
              <a:rPr lang="en-GB" b="0" dirty="0"/>
              <a:t>Students could learn a </a:t>
            </a:r>
            <a:r>
              <a:rPr lang="en-GB" dirty="0"/>
              <a:t>critically constructive approach </a:t>
            </a:r>
            <a:r>
              <a:rPr lang="en-GB" b="0" dirty="0"/>
              <a:t>to (competence-oriented) textbooks</a:t>
            </a:r>
          </a:p>
          <a:p>
            <a:r>
              <a:rPr lang="en-GB" b="0" dirty="0"/>
              <a:t>Students could get to know </a:t>
            </a:r>
            <a:r>
              <a:rPr lang="en-GB" dirty="0"/>
              <a:t>different textbooks </a:t>
            </a:r>
            <a:r>
              <a:rPr lang="en-GB" b="0" dirty="0"/>
              <a:t>so that they can have </a:t>
            </a:r>
            <a:r>
              <a:rPr lang="en-GB" dirty="0"/>
              <a:t>support </a:t>
            </a:r>
            <a:r>
              <a:rPr lang="en-GB" b="0" dirty="0"/>
              <a:t>as young teachers.</a:t>
            </a:r>
          </a:p>
          <a:p>
            <a:r>
              <a:rPr lang="en-GB" b="0" dirty="0"/>
              <a:t>Students might think about what </a:t>
            </a:r>
            <a:r>
              <a:rPr lang="en-GB" dirty="0"/>
              <a:t>effective use </a:t>
            </a:r>
            <a:r>
              <a:rPr lang="en-GB" b="0" dirty="0"/>
              <a:t>of textbooks might look like </a:t>
            </a:r>
            <a:r>
              <a:rPr lang="en-GB" dirty="0"/>
              <a:t>in practice</a:t>
            </a:r>
            <a:r>
              <a:rPr lang="en-GB" b="0" dirty="0" smtClean="0"/>
              <a:t>.</a:t>
            </a:r>
            <a:endParaRPr lang="en-GB" b="0" dirty="0"/>
          </a:p>
        </p:txBody>
      </p:sp>
    </p:spTree>
    <p:extLst>
      <p:ext uri="{BB962C8B-B14F-4D97-AF65-F5344CB8AC3E}">
        <p14:creationId xmlns:p14="http://schemas.microsoft.com/office/powerpoint/2010/main" val="157211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noProof="0" dirty="0" smtClean="0"/>
              <a:t>Theoretical Background</a:t>
            </a:r>
            <a:endParaRPr lang="en-GB" noProof="0" dirty="0"/>
          </a:p>
        </p:txBody>
      </p:sp>
      <p:pic>
        <p:nvPicPr>
          <p:cNvPr id="6" name="Picture 2">
            <a:extLst>
              <a:ext uri="{FF2B5EF4-FFF2-40B4-BE49-F238E27FC236}">
                <a16:creationId xmlns:a16="http://schemas.microsoft.com/office/drawing/2014/main" id="{95584B7B-6CC9-4D4B-82A6-EF5737F4780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723"/>
          <a:stretch/>
        </p:blipFill>
        <p:spPr bwMode="auto">
          <a:xfrm>
            <a:off x="2896073" y="2321737"/>
            <a:ext cx="3231593" cy="382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ußzeilenplatzhalter 11"/>
          <p:cNvSpPr>
            <a:spLocks noGrp="1"/>
          </p:cNvSpPr>
          <p:nvPr>
            <p:ph type="ftr" sz="quarter" idx="10"/>
          </p:nvPr>
        </p:nvSpPr>
        <p:spPr/>
        <p:txBody>
          <a:bodyPr/>
          <a:lstStyle/>
          <a:p>
            <a:pPr defTabSz="288000"/>
            <a:r>
              <a:rPr lang="de-CH" smtClean="0"/>
              <a:t>Katrin Bölsterli &amp; Maja Brückmann </a:t>
            </a:r>
            <a:endParaRPr lang="de-CH" dirty="0"/>
          </a:p>
        </p:txBody>
      </p:sp>
      <p:sp>
        <p:nvSpPr>
          <p:cNvPr id="13" name="Datumsplatzhalter 12"/>
          <p:cNvSpPr>
            <a:spLocks noGrp="1"/>
          </p:cNvSpPr>
          <p:nvPr>
            <p:ph type="dt" sz="half" idx="11"/>
          </p:nvPr>
        </p:nvSpPr>
        <p:spPr/>
        <p:txBody>
          <a:bodyPr/>
          <a:lstStyle/>
          <a:p>
            <a:r>
              <a:rPr lang="en-US" smtClean="0"/>
              <a:t>27.08.2019</a:t>
            </a:r>
            <a:endParaRPr lang="de-CH" dirty="0"/>
          </a:p>
        </p:txBody>
      </p:sp>
      <p:sp>
        <p:nvSpPr>
          <p:cNvPr id="14" name="Foliennummernplatzhalter 13"/>
          <p:cNvSpPr>
            <a:spLocks noGrp="1"/>
          </p:cNvSpPr>
          <p:nvPr>
            <p:ph type="sldNum" sz="quarter" idx="12"/>
          </p:nvPr>
        </p:nvSpPr>
        <p:spPr/>
        <p:txBody>
          <a:bodyPr/>
          <a:lstStyle/>
          <a:p>
            <a:fld id="{5DCDDC2F-BB8C-4FA4-9E91-DAC97F4BB211}" type="slidenum">
              <a:rPr lang="de-CH" noProof="0" smtClean="0"/>
              <a:pPr/>
              <a:t>3</a:t>
            </a:fld>
            <a:endParaRPr lang="de-CH" noProof="0" dirty="0"/>
          </a:p>
        </p:txBody>
      </p:sp>
    </p:spTree>
    <p:extLst>
      <p:ext uri="{BB962C8B-B14F-4D97-AF65-F5344CB8AC3E}">
        <p14:creationId xmlns:p14="http://schemas.microsoft.com/office/powerpoint/2010/main" val="3379347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Outlook</a:t>
            </a:r>
          </a:p>
        </p:txBody>
      </p:sp>
      <p:sp>
        <p:nvSpPr>
          <p:cNvPr id="10" name="Fußzeilenplatzhalter 9"/>
          <p:cNvSpPr>
            <a:spLocks noGrp="1"/>
          </p:cNvSpPr>
          <p:nvPr>
            <p:ph type="ftr" sz="quarter" idx="10"/>
          </p:nvPr>
        </p:nvSpPr>
        <p:spPr/>
        <p:txBody>
          <a:bodyPr/>
          <a:lstStyle/>
          <a:p>
            <a:pPr defTabSz="288000"/>
            <a:r>
              <a:rPr lang="de-CH" smtClean="0"/>
              <a:t>Katrin Bölsterli &amp; Maja Brückmann </a:t>
            </a:r>
            <a:endParaRPr lang="de-CH" dirty="0"/>
          </a:p>
        </p:txBody>
      </p:sp>
      <p:sp>
        <p:nvSpPr>
          <p:cNvPr id="11" name="Datumsplatzhalter 10"/>
          <p:cNvSpPr>
            <a:spLocks noGrp="1"/>
          </p:cNvSpPr>
          <p:nvPr>
            <p:ph type="dt" sz="half" idx="11"/>
          </p:nvPr>
        </p:nvSpPr>
        <p:spPr/>
        <p:txBody>
          <a:bodyPr/>
          <a:lstStyle/>
          <a:p>
            <a:r>
              <a:rPr lang="en-US" smtClean="0"/>
              <a:t>27.08.2019</a:t>
            </a:r>
            <a:endParaRPr lang="de-CH" dirty="0"/>
          </a:p>
        </p:txBody>
      </p:sp>
      <p:sp>
        <p:nvSpPr>
          <p:cNvPr id="12" name="Foliennummernplatzhalter 11"/>
          <p:cNvSpPr>
            <a:spLocks noGrp="1"/>
          </p:cNvSpPr>
          <p:nvPr>
            <p:ph type="sldNum" sz="quarter" idx="12"/>
          </p:nvPr>
        </p:nvSpPr>
        <p:spPr/>
        <p:txBody>
          <a:bodyPr/>
          <a:lstStyle/>
          <a:p>
            <a:fld id="{5DCDDC2F-BB8C-4FA4-9E91-DAC97F4BB211}" type="slidenum">
              <a:rPr lang="de-CH" noProof="0" smtClean="0"/>
              <a:pPr/>
              <a:t>30</a:t>
            </a:fld>
            <a:endParaRPr lang="de-CH" noProof="0" dirty="0"/>
          </a:p>
        </p:txBody>
      </p:sp>
      <p:sp>
        <p:nvSpPr>
          <p:cNvPr id="6" name="Textplatzhalter 5">
            <a:extLst>
              <a:ext uri="{FF2B5EF4-FFF2-40B4-BE49-F238E27FC236}">
                <a16:creationId xmlns:a16="http://schemas.microsoft.com/office/drawing/2014/main" id="{C4DFCAFF-D3CF-4517-92DE-40F1035F0030}"/>
              </a:ext>
            </a:extLst>
          </p:cNvPr>
          <p:cNvSpPr>
            <a:spLocks noGrp="1"/>
          </p:cNvSpPr>
          <p:nvPr>
            <p:ph type="body" sz="quarter" idx="13"/>
          </p:nvPr>
        </p:nvSpPr>
        <p:spPr/>
        <p:txBody>
          <a:bodyPr>
            <a:normAutofit/>
          </a:bodyPr>
          <a:lstStyle/>
          <a:p>
            <a:r>
              <a:rPr lang="en-GB" dirty="0">
                <a:latin typeface="Arial" panose="020B0604020202020204" pitchFamily="34" charset="0"/>
                <a:cs typeface="Arial" panose="020B0604020202020204" pitchFamily="34" charset="0"/>
              </a:rPr>
              <a:t>Probably, because...</a:t>
            </a:r>
          </a:p>
          <a:p>
            <a:pPr lvl="1"/>
            <a:r>
              <a:rPr lang="en-GB" b="0" dirty="0">
                <a:latin typeface="Arial" panose="020B0604020202020204" pitchFamily="34" charset="0"/>
                <a:cs typeface="Arial" panose="020B0604020202020204" pitchFamily="34" charset="0"/>
              </a:rPr>
              <a:t>... the criteria of theory and practice </a:t>
            </a:r>
            <a:r>
              <a:rPr lang="en-GB" b="0" dirty="0" smtClean="0">
                <a:latin typeface="Arial" panose="020B0604020202020204" pitchFamily="34" charset="0"/>
                <a:cs typeface="Arial" panose="020B0604020202020204" pitchFamily="34" charset="0"/>
              </a:rPr>
              <a:t>of </a:t>
            </a:r>
            <a:r>
              <a:rPr lang="en-GB" b="0" dirty="0">
                <a:latin typeface="Arial" panose="020B0604020202020204" pitchFamily="34" charset="0"/>
                <a:cs typeface="Arial" panose="020B0604020202020204" pitchFamily="34" charset="0"/>
              </a:rPr>
              <a:t>a competence-oriented textbook differ.</a:t>
            </a:r>
          </a:p>
          <a:p>
            <a:pPr lvl="1"/>
            <a:r>
              <a:rPr lang="en-GB" b="0" dirty="0">
                <a:latin typeface="Arial" panose="020B0604020202020204" pitchFamily="34" charset="0"/>
                <a:cs typeface="Arial" panose="020B0604020202020204" pitchFamily="34" charset="0"/>
              </a:rPr>
              <a:t>... the new competence-oriented textbooks contain relevant aspects of competence orientation, so that a training effect can be </a:t>
            </a:r>
            <a:r>
              <a:rPr lang="en-GB" b="0" dirty="0" smtClean="0">
                <a:latin typeface="Arial" panose="020B0604020202020204" pitchFamily="34" charset="0"/>
                <a:cs typeface="Arial" panose="020B0604020202020204" pitchFamily="34" charset="0"/>
              </a:rPr>
              <a:t>assumed</a:t>
            </a:r>
            <a:r>
              <a:rPr lang="en-GB" b="0" baseline="30000" dirty="0" smtClean="0">
                <a:latin typeface="Arial" panose="020B0604020202020204" pitchFamily="34" charset="0"/>
                <a:cs typeface="Arial" panose="020B0604020202020204" pitchFamily="34" charset="0"/>
              </a:rPr>
              <a:t>1.</a:t>
            </a:r>
            <a:endParaRPr lang="en-GB" b="0" baseline="30000" dirty="0">
              <a:latin typeface="Arial" panose="020B0604020202020204" pitchFamily="34" charset="0"/>
              <a:cs typeface="Arial" panose="020B0604020202020204" pitchFamily="34" charset="0"/>
            </a:endParaRPr>
          </a:p>
          <a:p>
            <a:pPr marL="0" indent="0">
              <a:buNone/>
            </a:pPr>
            <a:endParaRPr lang="en-GB" b="0" noProof="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sym typeface="Wingdings" panose="05000000000000000000" pitchFamily="2" charset="2"/>
              </a:rPr>
              <a:t>What </a:t>
            </a:r>
            <a:r>
              <a:rPr lang="en-GB" dirty="0">
                <a:latin typeface="Arial" panose="020B0604020202020204" pitchFamily="34" charset="0"/>
                <a:cs typeface="Arial" panose="020B0604020202020204" pitchFamily="34" charset="0"/>
                <a:sym typeface="Wingdings" panose="05000000000000000000" pitchFamily="2" charset="2"/>
              </a:rPr>
              <a:t>could the use of textbooks look like in the teacher training programme?</a:t>
            </a:r>
          </a:p>
          <a:p>
            <a:pPr lvl="1"/>
            <a:r>
              <a:rPr lang="en-GB" b="0" dirty="0">
                <a:latin typeface="Arial" panose="020B0604020202020204" pitchFamily="34" charset="0"/>
                <a:cs typeface="Arial" panose="020B0604020202020204" pitchFamily="34" charset="0"/>
                <a:sym typeface="Wingdings" panose="05000000000000000000" pitchFamily="2" charset="2"/>
              </a:rPr>
              <a:t>Textbooks could address the discrepancies between the two perspectives in order to get to know and link the two perspectives on teaching.</a:t>
            </a:r>
          </a:p>
          <a:p>
            <a:endParaRPr lang="en-GB" b="0" noProof="0" dirty="0">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16B4B84-90D0-4C28-AC3F-5BB004B51C42}"/>
              </a:ext>
            </a:extLst>
          </p:cNvPr>
          <p:cNvSpPr/>
          <p:nvPr/>
        </p:nvSpPr>
        <p:spPr>
          <a:xfrm>
            <a:off x="268918" y="6071469"/>
            <a:ext cx="1879041"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1: Schneider &amp; </a:t>
            </a:r>
            <a:r>
              <a:rPr lang="de-DE" sz="1000" dirty="0" err="1">
                <a:latin typeface="Arial" panose="020B0604020202020204" pitchFamily="34" charset="0"/>
                <a:cs typeface="Arial" panose="020B0604020202020204" pitchFamily="34" charset="0"/>
              </a:rPr>
              <a:t>Krajcik</a:t>
            </a:r>
            <a:r>
              <a:rPr lang="de-DE" sz="1000" dirty="0">
                <a:latin typeface="Arial" panose="020B0604020202020204" pitchFamily="34" charset="0"/>
                <a:cs typeface="Arial" panose="020B0604020202020204" pitchFamily="34" charset="0"/>
              </a:rPr>
              <a:t> (2000).</a:t>
            </a:r>
          </a:p>
        </p:txBody>
      </p:sp>
    </p:spTree>
    <p:extLst>
      <p:ext uri="{BB962C8B-B14F-4D97-AF65-F5344CB8AC3E}">
        <p14:creationId xmlns:p14="http://schemas.microsoft.com/office/powerpoint/2010/main" val="388529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723"/>
          <a:stretch/>
        </p:blipFill>
        <p:spPr bwMode="auto">
          <a:xfrm>
            <a:off x="5818156" y="1603165"/>
            <a:ext cx="3231593" cy="382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54379" y="1235030"/>
            <a:ext cx="9072748" cy="368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7" name="Rectangle 2"/>
          <p:cNvSpPr txBox="1">
            <a:spLocks noChangeArrowheads="1"/>
          </p:cNvSpPr>
          <p:nvPr/>
        </p:nvSpPr>
        <p:spPr bwMode="auto">
          <a:xfrm>
            <a:off x="527213" y="3905746"/>
            <a:ext cx="4913194"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5000" dirty="0" smtClean="0"/>
              <a:t>Thank you!</a:t>
            </a:r>
            <a:endParaRPr lang="en-GB" sz="5000" dirty="0"/>
          </a:p>
        </p:txBody>
      </p:sp>
      <p:sp>
        <p:nvSpPr>
          <p:cNvPr id="6" name="Fußzeilenplatzhalter 5"/>
          <p:cNvSpPr>
            <a:spLocks noGrp="1"/>
          </p:cNvSpPr>
          <p:nvPr>
            <p:ph type="ftr" sz="quarter" idx="10"/>
          </p:nvPr>
        </p:nvSpPr>
        <p:spPr/>
        <p:txBody>
          <a:bodyPr/>
          <a:lstStyle/>
          <a:p>
            <a:pPr defTabSz="288000"/>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31</a:t>
            </a:fld>
            <a:endParaRPr lang="de-CH" noProof="0" dirty="0"/>
          </a:p>
        </p:txBody>
      </p:sp>
    </p:spTree>
    <p:extLst>
      <p:ext uri="{BB962C8B-B14F-4D97-AF65-F5344CB8AC3E}">
        <p14:creationId xmlns:p14="http://schemas.microsoft.com/office/powerpoint/2010/main" val="1717589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Literatur</a:t>
            </a:r>
            <a:endParaRPr lang="en-GB" noProof="0" dirty="0"/>
          </a:p>
        </p:txBody>
      </p:sp>
      <p:sp>
        <p:nvSpPr>
          <p:cNvPr id="7" name="Fußzeilenplatzhalter 6"/>
          <p:cNvSpPr>
            <a:spLocks noGrp="1"/>
          </p:cNvSpPr>
          <p:nvPr>
            <p:ph type="ftr" sz="quarter" idx="10"/>
          </p:nvPr>
        </p:nvSpPr>
        <p:spPr/>
        <p:txBody>
          <a:bodyPr/>
          <a:lstStyle/>
          <a:p>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32</a:t>
            </a:fld>
            <a:endParaRPr lang="de-CH" noProof="0" dirty="0"/>
          </a:p>
        </p:txBody>
      </p:sp>
      <p:sp>
        <p:nvSpPr>
          <p:cNvPr id="3" name="Textplatzhalter 2"/>
          <p:cNvSpPr>
            <a:spLocks noGrp="1"/>
          </p:cNvSpPr>
          <p:nvPr>
            <p:ph type="body" sz="quarter" idx="13"/>
          </p:nvPr>
        </p:nvSpPr>
        <p:spPr/>
        <p:txBody>
          <a:bodyPr>
            <a:normAutofit fontScale="70000" lnSpcReduction="20000"/>
          </a:bodyPr>
          <a:lstStyle/>
          <a:p>
            <a:r>
              <a:rPr lang="en-GB" b="0" noProof="0" dirty="0" err="1" smtClean="0"/>
              <a:t>Adamina</a:t>
            </a:r>
            <a:r>
              <a:rPr lang="en-GB" b="0" noProof="0" dirty="0" smtClean="0"/>
              <a:t>, M. (2004). Bottom up und Top down - Die </a:t>
            </a:r>
            <a:r>
              <a:rPr lang="en-GB" b="0" noProof="0" dirty="0" err="1" smtClean="0"/>
              <a:t>Verschränkung</a:t>
            </a:r>
            <a:r>
              <a:rPr lang="en-GB" b="0" noProof="0" dirty="0" smtClean="0"/>
              <a:t> von </a:t>
            </a:r>
            <a:r>
              <a:rPr lang="en-GB" b="0" noProof="0" dirty="0" err="1" smtClean="0"/>
              <a:t>schulpraktischen</a:t>
            </a:r>
            <a:r>
              <a:rPr lang="en-GB" b="0" noProof="0" dirty="0" smtClean="0"/>
              <a:t> und </a:t>
            </a:r>
            <a:r>
              <a:rPr lang="en-GB" b="0" noProof="0" dirty="0" err="1" smtClean="0"/>
              <a:t>grundlegenden</a:t>
            </a:r>
            <a:r>
              <a:rPr lang="en-GB" b="0" noProof="0" dirty="0" smtClean="0"/>
              <a:t> </a:t>
            </a:r>
            <a:r>
              <a:rPr lang="en-GB" b="0" noProof="0" dirty="0" err="1" smtClean="0"/>
              <a:t>fachdidaktischen</a:t>
            </a:r>
            <a:r>
              <a:rPr lang="en-GB" b="0" noProof="0" dirty="0" smtClean="0"/>
              <a:t> </a:t>
            </a:r>
            <a:r>
              <a:rPr lang="en-GB" b="0" noProof="0" dirty="0" err="1" smtClean="0"/>
              <a:t>Anliegen</a:t>
            </a:r>
            <a:r>
              <a:rPr lang="en-GB" b="0" noProof="0" dirty="0" smtClean="0"/>
              <a:t> </a:t>
            </a:r>
            <a:r>
              <a:rPr lang="en-GB" b="0" noProof="0" dirty="0" err="1" smtClean="0"/>
              <a:t>bei</a:t>
            </a:r>
            <a:r>
              <a:rPr lang="en-GB" b="0" noProof="0" dirty="0" smtClean="0"/>
              <a:t> der </a:t>
            </a:r>
            <a:r>
              <a:rPr lang="en-GB" b="0" noProof="0" dirty="0" err="1" smtClean="0"/>
              <a:t>Entwicklung</a:t>
            </a:r>
            <a:r>
              <a:rPr lang="en-GB" b="0" noProof="0" dirty="0" smtClean="0"/>
              <a:t> von </a:t>
            </a:r>
            <a:r>
              <a:rPr lang="en-GB" b="0" noProof="0" dirty="0" err="1" smtClean="0"/>
              <a:t>Lern</a:t>
            </a:r>
            <a:r>
              <a:rPr lang="en-GB" b="0" noProof="0" dirty="0" smtClean="0"/>
              <a:t>- und </a:t>
            </a:r>
            <a:r>
              <a:rPr lang="en-GB" b="0" noProof="0" dirty="0" err="1" smtClean="0"/>
              <a:t>Lehrmaterialien</a:t>
            </a:r>
            <a:r>
              <a:rPr lang="en-GB" b="0" noProof="0" dirty="0" smtClean="0"/>
              <a:t>. In </a:t>
            </a:r>
            <a:r>
              <a:rPr lang="en-GB" b="0" noProof="0" dirty="0" err="1" smtClean="0"/>
              <a:t>Aeberli</a:t>
            </a:r>
            <a:r>
              <a:rPr lang="en-GB" b="0" noProof="0" dirty="0" smtClean="0"/>
              <a:t>, C. (</a:t>
            </a:r>
            <a:r>
              <a:rPr lang="en-GB" b="0" noProof="0" dirty="0" err="1" smtClean="0"/>
              <a:t>Hrsg</a:t>
            </a:r>
            <a:r>
              <a:rPr lang="en-GB" b="0" noProof="0" dirty="0" smtClean="0"/>
              <a:t>.), </a:t>
            </a:r>
            <a:r>
              <a:rPr lang="en-GB" b="0" noProof="0" dirty="0" err="1" smtClean="0"/>
              <a:t>Lehrmittel</a:t>
            </a:r>
            <a:r>
              <a:rPr lang="en-GB" b="0" noProof="0" dirty="0" smtClean="0"/>
              <a:t> </a:t>
            </a:r>
            <a:r>
              <a:rPr lang="en-GB" b="0" noProof="0" dirty="0" err="1" smtClean="0"/>
              <a:t>neu</a:t>
            </a:r>
            <a:r>
              <a:rPr lang="en-GB" b="0" noProof="0" dirty="0" smtClean="0"/>
              <a:t> </a:t>
            </a:r>
            <a:r>
              <a:rPr lang="en-GB" b="0" noProof="0" dirty="0" err="1" smtClean="0"/>
              <a:t>diskutiert</a:t>
            </a:r>
            <a:r>
              <a:rPr lang="en-GB" b="0" noProof="0" dirty="0" smtClean="0"/>
              <a:t>. </a:t>
            </a:r>
            <a:r>
              <a:rPr lang="en-GB" b="0" noProof="0" dirty="0" err="1" smtClean="0"/>
              <a:t>Ergebnisse</a:t>
            </a:r>
            <a:r>
              <a:rPr lang="en-GB" b="0" noProof="0" dirty="0" smtClean="0"/>
              <a:t> des 1. </a:t>
            </a:r>
            <a:r>
              <a:rPr lang="en-GB" b="0" noProof="0" dirty="0" err="1" smtClean="0"/>
              <a:t>Schweizer</a:t>
            </a:r>
            <a:r>
              <a:rPr lang="en-GB" b="0" noProof="0" dirty="0" smtClean="0"/>
              <a:t> </a:t>
            </a:r>
            <a:r>
              <a:rPr lang="en-GB" b="0" noProof="0" dirty="0" err="1" smtClean="0"/>
              <a:t>Lehrmittelsymposiums</a:t>
            </a:r>
            <a:r>
              <a:rPr lang="en-GB" b="0" noProof="0" dirty="0" smtClean="0"/>
              <a:t> </a:t>
            </a:r>
            <a:r>
              <a:rPr lang="en-GB" b="0" noProof="0" dirty="0" err="1" smtClean="0"/>
              <a:t>vom</a:t>
            </a:r>
            <a:r>
              <a:rPr lang="en-GB" b="0" noProof="0" dirty="0" smtClean="0"/>
              <a:t> 29. und 30. </a:t>
            </a:r>
            <a:r>
              <a:rPr lang="en-GB" b="0" noProof="0" dirty="0" err="1" smtClean="0"/>
              <a:t>Januar</a:t>
            </a:r>
            <a:r>
              <a:rPr lang="en-GB" b="0" noProof="0" dirty="0" smtClean="0"/>
              <a:t> 2004 auf </a:t>
            </a:r>
            <a:r>
              <a:rPr lang="en-GB" b="0" noProof="0" dirty="0" err="1" smtClean="0"/>
              <a:t>dem</a:t>
            </a:r>
            <a:r>
              <a:rPr lang="en-GB" b="0" noProof="0" dirty="0" smtClean="0"/>
              <a:t> </a:t>
            </a:r>
            <a:r>
              <a:rPr lang="en-GB" b="0" noProof="0" dirty="0" err="1" smtClean="0"/>
              <a:t>Wolfsberg</a:t>
            </a:r>
            <a:r>
              <a:rPr lang="en-GB" b="0" noProof="0" dirty="0" smtClean="0"/>
              <a:t> in </a:t>
            </a:r>
            <a:r>
              <a:rPr lang="en-GB" b="0" noProof="0" dirty="0" err="1" smtClean="0"/>
              <a:t>Ermatingen</a:t>
            </a:r>
            <a:r>
              <a:rPr lang="en-GB" b="0" noProof="0" dirty="0" smtClean="0"/>
              <a:t> TG (S. 67–86). Zürich: </a:t>
            </a:r>
            <a:r>
              <a:rPr lang="en-GB" b="0" noProof="0" dirty="0" err="1" smtClean="0"/>
              <a:t>Lehrmittelverlag</a:t>
            </a:r>
            <a:r>
              <a:rPr lang="en-GB" b="0" noProof="0" dirty="0" smtClean="0"/>
              <a:t> des </a:t>
            </a:r>
            <a:r>
              <a:rPr lang="en-GB" b="0" noProof="0" dirty="0" err="1" smtClean="0"/>
              <a:t>Kantons</a:t>
            </a:r>
            <a:r>
              <a:rPr lang="en-GB" b="0" noProof="0" dirty="0" smtClean="0"/>
              <a:t> Zürich.</a:t>
            </a:r>
          </a:p>
          <a:p>
            <a:r>
              <a:rPr lang="en-GB" b="0" noProof="0" dirty="0" err="1" smtClean="0"/>
              <a:t>Adamina</a:t>
            </a:r>
            <a:r>
              <a:rPr lang="en-GB" b="0" noProof="0" dirty="0" smtClean="0"/>
              <a:t>, M. &amp; Mayer, B. (1998). Lehr- und </a:t>
            </a:r>
            <a:r>
              <a:rPr lang="en-GB" b="0" noProof="0" dirty="0" err="1" smtClean="0"/>
              <a:t>Lernmaterialien</a:t>
            </a:r>
            <a:r>
              <a:rPr lang="en-GB" b="0" noProof="0" dirty="0" smtClean="0"/>
              <a:t> </a:t>
            </a:r>
            <a:r>
              <a:rPr lang="en-GB" b="0" noProof="0" dirty="0" err="1" smtClean="0"/>
              <a:t>zum</a:t>
            </a:r>
            <a:r>
              <a:rPr lang="en-GB" b="0" noProof="0" dirty="0" smtClean="0"/>
              <a:t> </a:t>
            </a:r>
            <a:r>
              <a:rPr lang="en-GB" b="0" noProof="0" dirty="0" err="1" smtClean="0"/>
              <a:t>Fach</a:t>
            </a:r>
            <a:r>
              <a:rPr lang="en-GB" b="0" noProof="0" dirty="0" smtClean="0"/>
              <a:t> Natur-Mensch-</a:t>
            </a:r>
            <a:r>
              <a:rPr lang="en-GB" b="0" noProof="0" dirty="0" err="1" smtClean="0"/>
              <a:t>Mitwelt</a:t>
            </a:r>
            <a:r>
              <a:rPr lang="en-GB" b="0" noProof="0" dirty="0" smtClean="0"/>
              <a:t>. Analyse </a:t>
            </a:r>
            <a:r>
              <a:rPr lang="en-GB" b="0" noProof="0" dirty="0" err="1" smtClean="0"/>
              <a:t>zur</a:t>
            </a:r>
            <a:r>
              <a:rPr lang="en-GB" b="0" noProof="0" dirty="0" smtClean="0"/>
              <a:t> </a:t>
            </a:r>
            <a:r>
              <a:rPr lang="en-GB" b="0" noProof="0" dirty="0" err="1" smtClean="0"/>
              <a:t>Lehrmittelsituation</a:t>
            </a:r>
            <a:r>
              <a:rPr lang="en-GB" b="0" noProof="0" dirty="0" smtClean="0"/>
              <a:t> </a:t>
            </a:r>
            <a:r>
              <a:rPr lang="en-GB" b="0" noProof="0" dirty="0" err="1" smtClean="0"/>
              <a:t>im</a:t>
            </a:r>
            <a:r>
              <a:rPr lang="en-GB" b="0" noProof="0" dirty="0" smtClean="0"/>
              <a:t> </a:t>
            </a:r>
            <a:r>
              <a:rPr lang="en-GB" b="0" noProof="0" dirty="0" err="1" smtClean="0"/>
              <a:t>Fach</a:t>
            </a:r>
            <a:r>
              <a:rPr lang="en-GB" b="0" noProof="0" dirty="0" smtClean="0"/>
              <a:t> Natur-Mensch-</a:t>
            </a:r>
            <a:r>
              <a:rPr lang="en-GB" b="0" noProof="0" dirty="0" err="1" smtClean="0"/>
              <a:t>Mitwelt</a:t>
            </a:r>
            <a:r>
              <a:rPr lang="en-GB" b="0" noProof="0" dirty="0" smtClean="0"/>
              <a:t>, Bern: </a:t>
            </a:r>
            <a:r>
              <a:rPr lang="en-GB" b="0" noProof="0" dirty="0" err="1" smtClean="0"/>
              <a:t>Kommission</a:t>
            </a:r>
            <a:r>
              <a:rPr lang="en-GB" b="0" noProof="0" dirty="0" smtClean="0"/>
              <a:t> </a:t>
            </a:r>
            <a:r>
              <a:rPr lang="en-GB" b="0" noProof="0" dirty="0" err="1" smtClean="0"/>
              <a:t>für</a:t>
            </a:r>
            <a:r>
              <a:rPr lang="en-GB" b="0" noProof="0" dirty="0" smtClean="0"/>
              <a:t> </a:t>
            </a:r>
            <a:r>
              <a:rPr lang="en-GB" b="0" noProof="0" dirty="0" err="1" smtClean="0"/>
              <a:t>Lehrplan</a:t>
            </a:r>
            <a:r>
              <a:rPr lang="en-GB" b="0" noProof="0" dirty="0" smtClean="0"/>
              <a:t>- und </a:t>
            </a:r>
            <a:r>
              <a:rPr lang="en-GB" b="0" noProof="0" dirty="0" err="1" smtClean="0"/>
              <a:t>Lehrmittelfragen</a:t>
            </a:r>
            <a:r>
              <a:rPr lang="en-GB" b="0" noProof="0" dirty="0" smtClean="0"/>
              <a:t>, </a:t>
            </a:r>
            <a:r>
              <a:rPr lang="en-GB" b="0" noProof="0" dirty="0" err="1" smtClean="0"/>
              <a:t>Erziehungsdirektion</a:t>
            </a:r>
            <a:r>
              <a:rPr lang="en-GB" b="0" noProof="0" dirty="0" smtClean="0"/>
              <a:t> des </a:t>
            </a:r>
            <a:r>
              <a:rPr lang="en-GB" b="0" noProof="0" dirty="0" err="1" smtClean="0"/>
              <a:t>Kantons</a:t>
            </a:r>
            <a:r>
              <a:rPr lang="en-GB" b="0" noProof="0" dirty="0" smtClean="0"/>
              <a:t> Bern.</a:t>
            </a:r>
          </a:p>
          <a:p>
            <a:r>
              <a:rPr lang="en-GB" b="0" noProof="0" dirty="0" err="1" smtClean="0"/>
              <a:t>Adamina</a:t>
            </a:r>
            <a:r>
              <a:rPr lang="en-GB" b="0" noProof="0" dirty="0" smtClean="0"/>
              <a:t>, M. &amp; Mayer, B. (2011). </a:t>
            </a:r>
            <a:r>
              <a:rPr lang="en-GB" b="0" noProof="0" dirty="0" err="1" smtClean="0"/>
              <a:t>Auswirkungen</a:t>
            </a:r>
            <a:r>
              <a:rPr lang="en-GB" b="0" noProof="0" dirty="0" smtClean="0"/>
              <a:t> der </a:t>
            </a:r>
            <a:r>
              <a:rPr lang="en-GB" b="0" noProof="0" dirty="0" err="1" smtClean="0"/>
              <a:t>Implementierung</a:t>
            </a:r>
            <a:r>
              <a:rPr lang="en-GB" b="0" noProof="0" dirty="0" smtClean="0"/>
              <a:t> von </a:t>
            </a:r>
            <a:r>
              <a:rPr lang="en-GB" b="0" noProof="0" dirty="0" err="1" smtClean="0"/>
              <a:t>Bildungsstandards</a:t>
            </a:r>
            <a:r>
              <a:rPr lang="en-GB" b="0" noProof="0" dirty="0" smtClean="0"/>
              <a:t> auf die </a:t>
            </a:r>
            <a:r>
              <a:rPr lang="en-GB" b="0" noProof="0" dirty="0" err="1" smtClean="0"/>
              <a:t>Entwicklung</a:t>
            </a:r>
            <a:r>
              <a:rPr lang="en-GB" b="0" noProof="0" dirty="0" smtClean="0"/>
              <a:t> von </a:t>
            </a:r>
            <a:r>
              <a:rPr lang="en-GB" b="0" noProof="0" dirty="0" err="1" smtClean="0"/>
              <a:t>Lehrmitteln</a:t>
            </a:r>
            <a:r>
              <a:rPr lang="en-GB" b="0" noProof="0" dirty="0" smtClean="0"/>
              <a:t>. In EDK (</a:t>
            </a:r>
            <a:r>
              <a:rPr lang="en-GB" b="0" noProof="0" dirty="0" err="1" smtClean="0"/>
              <a:t>Hrsg</a:t>
            </a:r>
            <a:r>
              <a:rPr lang="en-GB" b="0" noProof="0" dirty="0" smtClean="0"/>
              <a:t>.), </a:t>
            </a:r>
            <a:r>
              <a:rPr lang="en-GB" b="0" noProof="0" dirty="0" err="1" smtClean="0"/>
              <a:t>Länderbericht</a:t>
            </a:r>
            <a:r>
              <a:rPr lang="en-GB" b="0" noProof="0" dirty="0" smtClean="0"/>
              <a:t> </a:t>
            </a:r>
            <a:r>
              <a:rPr lang="en-GB" b="0" noProof="0" dirty="0" err="1" smtClean="0"/>
              <a:t>Schweiz</a:t>
            </a:r>
            <a:r>
              <a:rPr lang="en-GB" b="0" noProof="0" dirty="0" smtClean="0"/>
              <a:t> "Implementation von </a:t>
            </a:r>
            <a:r>
              <a:rPr lang="en-GB" b="0" noProof="0" dirty="0" err="1" smtClean="0"/>
              <a:t>Bildungsstandards</a:t>
            </a:r>
            <a:r>
              <a:rPr lang="en-GB" b="0" noProof="0" dirty="0" smtClean="0"/>
              <a:t> auf die </a:t>
            </a:r>
            <a:r>
              <a:rPr lang="en-GB" b="0" noProof="0" dirty="0" err="1" smtClean="0"/>
              <a:t>Lehrplanentwicklung</a:t>
            </a:r>
            <a:r>
              <a:rPr lang="en-GB" b="0" noProof="0" dirty="0" smtClean="0"/>
              <a:t>, </a:t>
            </a:r>
            <a:r>
              <a:rPr lang="en-GB" b="0" noProof="0" dirty="0" err="1" smtClean="0"/>
              <a:t>Lehrmittelentwicklung</a:t>
            </a:r>
            <a:r>
              <a:rPr lang="en-GB" b="0" noProof="0" dirty="0" smtClean="0"/>
              <a:t>, </a:t>
            </a:r>
            <a:r>
              <a:rPr lang="en-GB" b="0" noProof="0" dirty="0" err="1" smtClean="0"/>
              <a:t>Unterrichtsgestaltung</a:t>
            </a:r>
            <a:r>
              <a:rPr lang="en-GB" b="0" noProof="0" dirty="0" smtClean="0"/>
              <a:t> und </a:t>
            </a:r>
            <a:r>
              <a:rPr lang="en-GB" b="0" noProof="0" dirty="0" err="1" smtClean="0"/>
              <a:t>Lehrerinnen</a:t>
            </a:r>
            <a:r>
              <a:rPr lang="en-GB" b="0" noProof="0" dirty="0" smtClean="0"/>
              <a:t>- und </a:t>
            </a:r>
            <a:r>
              <a:rPr lang="en-GB" b="0" noProof="0" dirty="0" err="1" smtClean="0"/>
              <a:t>Lehrerbildung</a:t>
            </a:r>
            <a:r>
              <a:rPr lang="en-GB" b="0" noProof="0" dirty="0" smtClean="0"/>
              <a:t>" (S. 25–38). Bern.</a:t>
            </a:r>
          </a:p>
          <a:p>
            <a:r>
              <a:rPr lang="en-GB" b="0" noProof="0" dirty="0" smtClean="0"/>
              <a:t>Appius, S. &amp; </a:t>
            </a:r>
            <a:r>
              <a:rPr lang="en-GB" b="0" noProof="0" dirty="0" err="1" smtClean="0"/>
              <a:t>Nägeli</a:t>
            </a:r>
            <a:r>
              <a:rPr lang="en-GB" b="0" noProof="0" dirty="0" smtClean="0"/>
              <a:t>, A. (2011). </a:t>
            </a:r>
            <a:r>
              <a:rPr lang="en-GB" b="0" noProof="0" dirty="0" err="1" smtClean="0"/>
              <a:t>Lehrmittel</a:t>
            </a:r>
            <a:r>
              <a:rPr lang="en-GB" b="0" noProof="0" dirty="0" smtClean="0"/>
              <a:t> - </a:t>
            </a:r>
            <a:r>
              <a:rPr lang="en-GB" b="0" noProof="0" dirty="0" err="1" smtClean="0"/>
              <a:t>mehr</a:t>
            </a:r>
            <a:r>
              <a:rPr lang="en-GB" b="0" noProof="0" dirty="0" smtClean="0"/>
              <a:t> </a:t>
            </a:r>
            <a:r>
              <a:rPr lang="en-GB" b="0" noProof="0" dirty="0" err="1" smtClean="0"/>
              <a:t>als</a:t>
            </a:r>
            <a:r>
              <a:rPr lang="en-GB" b="0" noProof="0" dirty="0" smtClean="0"/>
              <a:t> </a:t>
            </a:r>
            <a:r>
              <a:rPr lang="en-GB" b="0" noProof="0" dirty="0" err="1" smtClean="0"/>
              <a:t>Schulbücher</a:t>
            </a:r>
            <a:r>
              <a:rPr lang="en-GB" b="0" noProof="0" dirty="0" smtClean="0"/>
              <a:t>. In </a:t>
            </a:r>
            <a:r>
              <a:rPr lang="en-GB" b="0" noProof="0" dirty="0" err="1" smtClean="0"/>
              <a:t>Criblez</a:t>
            </a:r>
            <a:r>
              <a:rPr lang="en-GB" b="0" noProof="0" dirty="0" smtClean="0"/>
              <a:t>, L., Müller, B. &amp; </a:t>
            </a:r>
            <a:r>
              <a:rPr lang="en-GB" b="0" noProof="0" dirty="0" err="1" smtClean="0"/>
              <a:t>Oelkers</a:t>
            </a:r>
            <a:r>
              <a:rPr lang="en-GB" b="0" noProof="0" dirty="0" smtClean="0"/>
              <a:t>, J. (</a:t>
            </a:r>
            <a:r>
              <a:rPr lang="en-GB" b="0" noProof="0" dirty="0" err="1" smtClean="0"/>
              <a:t>Hrsg</a:t>
            </a:r>
            <a:r>
              <a:rPr lang="en-GB" b="0" noProof="0" dirty="0" smtClean="0"/>
              <a:t>.), Die </a:t>
            </a:r>
            <a:r>
              <a:rPr lang="en-GB" b="0" noProof="0" dirty="0" err="1" smtClean="0"/>
              <a:t>Volksschule</a:t>
            </a:r>
            <a:r>
              <a:rPr lang="en-GB" b="0" noProof="0" dirty="0" smtClean="0"/>
              <a:t> - </a:t>
            </a:r>
            <a:r>
              <a:rPr lang="en-GB" b="0" noProof="0" dirty="0" err="1" smtClean="0"/>
              <a:t>zwischen</a:t>
            </a:r>
            <a:r>
              <a:rPr lang="en-GB" b="0" noProof="0" dirty="0" smtClean="0"/>
              <a:t> </a:t>
            </a:r>
            <a:r>
              <a:rPr lang="en-GB" b="0" noProof="0" dirty="0" err="1" smtClean="0"/>
              <a:t>Innovationsdruck</a:t>
            </a:r>
            <a:r>
              <a:rPr lang="en-GB" b="0" noProof="0" dirty="0" smtClean="0"/>
              <a:t> und </a:t>
            </a:r>
            <a:r>
              <a:rPr lang="en-GB" b="0" noProof="0" dirty="0" err="1" smtClean="0"/>
              <a:t>Reformkritik</a:t>
            </a:r>
            <a:r>
              <a:rPr lang="en-GB" b="0" noProof="0" dirty="0" smtClean="0"/>
              <a:t> (S. 217–229). Zürich: Verlag NZZ.</a:t>
            </a:r>
          </a:p>
          <a:p>
            <a:r>
              <a:rPr lang="en-GB" b="0" noProof="0" dirty="0" err="1" smtClean="0"/>
              <a:t>Bähr</a:t>
            </a:r>
            <a:r>
              <a:rPr lang="en-GB" b="0" noProof="0" dirty="0" smtClean="0"/>
              <a:t>, K. &amp; </a:t>
            </a:r>
            <a:r>
              <a:rPr lang="en-GB" b="0" noProof="0" dirty="0" err="1" smtClean="0"/>
              <a:t>Künzli</a:t>
            </a:r>
            <a:r>
              <a:rPr lang="en-GB" b="0" noProof="0" dirty="0" smtClean="0"/>
              <a:t>, R. (1999). </a:t>
            </a:r>
            <a:r>
              <a:rPr lang="en-GB" b="0" noProof="0" dirty="0" err="1" smtClean="0"/>
              <a:t>Lehrplan</a:t>
            </a:r>
            <a:r>
              <a:rPr lang="en-GB" b="0" noProof="0" dirty="0" smtClean="0"/>
              <a:t> und </a:t>
            </a:r>
            <a:r>
              <a:rPr lang="en-GB" b="0" noProof="0" dirty="0" err="1" smtClean="0"/>
              <a:t>Lehrmittel</a:t>
            </a:r>
            <a:r>
              <a:rPr lang="en-GB" b="0" noProof="0" dirty="0" smtClean="0"/>
              <a:t>. </a:t>
            </a:r>
            <a:r>
              <a:rPr lang="en-GB" b="0" noProof="0" dirty="0" err="1" smtClean="0"/>
              <a:t>i</a:t>
            </a:r>
            <a:r>
              <a:rPr lang="en-GB" b="0" noProof="0" dirty="0" smtClean="0"/>
              <a:t>-mail, 4, 4–7.</a:t>
            </a:r>
          </a:p>
          <a:p>
            <a:r>
              <a:rPr lang="en-GB" b="0" noProof="0" dirty="0" err="1" smtClean="0"/>
              <a:t>Beerenwinkel</a:t>
            </a:r>
            <a:r>
              <a:rPr lang="en-GB" b="0" noProof="0" dirty="0" smtClean="0"/>
              <a:t>, A. &amp; </a:t>
            </a:r>
            <a:r>
              <a:rPr lang="en-GB" b="0" noProof="0" dirty="0" err="1" smtClean="0"/>
              <a:t>Gräsel</a:t>
            </a:r>
            <a:r>
              <a:rPr lang="en-GB" b="0" noProof="0" dirty="0" smtClean="0"/>
              <a:t>, C. (2005). </a:t>
            </a:r>
            <a:r>
              <a:rPr lang="en-GB" b="0" noProof="0" dirty="0" err="1" smtClean="0"/>
              <a:t>Texte</a:t>
            </a:r>
            <a:r>
              <a:rPr lang="en-GB" b="0" noProof="0" dirty="0" smtClean="0"/>
              <a:t> </a:t>
            </a:r>
            <a:r>
              <a:rPr lang="en-GB" b="0" noProof="0" dirty="0" err="1" smtClean="0"/>
              <a:t>im</a:t>
            </a:r>
            <a:r>
              <a:rPr lang="en-GB" b="0" noProof="0" dirty="0" smtClean="0"/>
              <a:t> </a:t>
            </a:r>
            <a:r>
              <a:rPr lang="en-GB" b="0" noProof="0" dirty="0" err="1" smtClean="0"/>
              <a:t>Chemieunterricht</a:t>
            </a:r>
            <a:r>
              <a:rPr lang="en-GB" b="0" noProof="0" dirty="0" smtClean="0"/>
              <a:t>: </a:t>
            </a:r>
            <a:r>
              <a:rPr lang="en-GB" b="0" noProof="0" dirty="0" err="1" smtClean="0"/>
              <a:t>Ergebnisse</a:t>
            </a:r>
            <a:r>
              <a:rPr lang="en-GB" b="0" noProof="0" dirty="0" smtClean="0"/>
              <a:t> </a:t>
            </a:r>
            <a:r>
              <a:rPr lang="en-GB" b="0" noProof="0" dirty="0" err="1" smtClean="0"/>
              <a:t>einer</a:t>
            </a:r>
            <a:r>
              <a:rPr lang="en-GB" b="0" noProof="0" dirty="0" smtClean="0"/>
              <a:t> </a:t>
            </a:r>
            <a:r>
              <a:rPr lang="en-GB" b="0" noProof="0" dirty="0" err="1" smtClean="0"/>
              <a:t>Befragung</a:t>
            </a:r>
            <a:r>
              <a:rPr lang="en-GB" b="0" noProof="0" dirty="0" smtClean="0"/>
              <a:t> von </a:t>
            </a:r>
            <a:r>
              <a:rPr lang="en-GB" b="0" noProof="0" dirty="0" err="1" smtClean="0"/>
              <a:t>Lehrkräften</a:t>
            </a:r>
            <a:r>
              <a:rPr lang="en-GB" b="0" noProof="0" dirty="0" smtClean="0"/>
              <a:t>. </a:t>
            </a:r>
            <a:r>
              <a:rPr lang="en-GB" b="0" noProof="0" dirty="0" err="1" smtClean="0"/>
              <a:t>Zeitschrift</a:t>
            </a:r>
            <a:r>
              <a:rPr lang="en-GB" b="0" noProof="0" dirty="0" smtClean="0"/>
              <a:t> </a:t>
            </a:r>
            <a:r>
              <a:rPr lang="en-GB" b="0" noProof="0" dirty="0" err="1" smtClean="0"/>
              <a:t>für</a:t>
            </a:r>
            <a:r>
              <a:rPr lang="en-GB" b="0" noProof="0" dirty="0" smtClean="0"/>
              <a:t> </a:t>
            </a:r>
            <a:r>
              <a:rPr lang="en-GB" b="0" noProof="0" dirty="0" err="1" smtClean="0"/>
              <a:t>Didaktik</a:t>
            </a:r>
            <a:r>
              <a:rPr lang="en-GB" b="0" noProof="0" dirty="0" smtClean="0"/>
              <a:t> der </a:t>
            </a:r>
            <a:r>
              <a:rPr lang="en-GB" b="0" noProof="0" dirty="0" err="1" smtClean="0"/>
              <a:t>Naturwissenschaften</a:t>
            </a:r>
            <a:r>
              <a:rPr lang="en-GB" b="0" noProof="0" dirty="0" smtClean="0"/>
              <a:t>, 11, 21–39.</a:t>
            </a:r>
          </a:p>
          <a:p>
            <a:r>
              <a:rPr lang="en-GB" b="0" noProof="0" dirty="0" err="1" smtClean="0"/>
              <a:t>Beerenwinkel</a:t>
            </a:r>
            <a:r>
              <a:rPr lang="en-GB" b="0" noProof="0" dirty="0" smtClean="0"/>
              <a:t>, A. (2006). Fostering conceptual change in chemistry classes using expository texts. Dissertation. </a:t>
            </a:r>
            <a:r>
              <a:rPr lang="en-GB" b="0" noProof="0" dirty="0" err="1" smtClean="0"/>
              <a:t>Universität</a:t>
            </a:r>
            <a:r>
              <a:rPr lang="en-GB" b="0" noProof="0" dirty="0" smtClean="0"/>
              <a:t> Wuppertal.</a:t>
            </a:r>
            <a:endParaRPr lang="en-GB" b="0" noProof="0" dirty="0"/>
          </a:p>
        </p:txBody>
      </p:sp>
    </p:spTree>
    <p:extLst>
      <p:ext uri="{BB962C8B-B14F-4D97-AF65-F5344CB8AC3E}">
        <p14:creationId xmlns:p14="http://schemas.microsoft.com/office/powerpoint/2010/main" val="839276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Literatur</a:t>
            </a:r>
            <a:endParaRPr lang="en-GB" noProof="0" dirty="0"/>
          </a:p>
        </p:txBody>
      </p:sp>
      <p:sp>
        <p:nvSpPr>
          <p:cNvPr id="7" name="Fußzeilenplatzhalter 6"/>
          <p:cNvSpPr>
            <a:spLocks noGrp="1"/>
          </p:cNvSpPr>
          <p:nvPr>
            <p:ph type="ftr" sz="quarter" idx="10"/>
          </p:nvPr>
        </p:nvSpPr>
        <p:spPr/>
        <p:txBody>
          <a:bodyPr/>
          <a:lstStyle/>
          <a:p>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33</a:t>
            </a:fld>
            <a:endParaRPr lang="de-CH" noProof="0" dirty="0"/>
          </a:p>
        </p:txBody>
      </p:sp>
      <p:sp>
        <p:nvSpPr>
          <p:cNvPr id="3" name="Textplatzhalter 2"/>
          <p:cNvSpPr>
            <a:spLocks noGrp="1"/>
          </p:cNvSpPr>
          <p:nvPr>
            <p:ph type="body" sz="quarter" idx="13"/>
          </p:nvPr>
        </p:nvSpPr>
        <p:spPr/>
        <p:txBody>
          <a:bodyPr>
            <a:normAutofit fontScale="70000" lnSpcReduction="20000"/>
          </a:bodyPr>
          <a:lstStyle/>
          <a:p>
            <a:r>
              <a:rPr lang="en-GB" b="0" noProof="0" dirty="0" err="1" smtClean="0"/>
              <a:t>Chien</a:t>
            </a:r>
            <a:r>
              <a:rPr lang="en-GB" b="0" noProof="0" dirty="0" smtClean="0"/>
              <a:t>, C.Y.I. &amp; Young, T.K. (2006). Are 'textbooks' a barrier for teacher autonomy? A case study from a Hong Kong Primary School. http://edisdat.ied.edu.hk/pubarch/b15907314/full_paper/1145627770.pdf (1.8.2011).</a:t>
            </a:r>
          </a:p>
          <a:p>
            <a:r>
              <a:rPr lang="en-GB" b="0" noProof="0" dirty="0" smtClean="0"/>
              <a:t>EDK (2015). </a:t>
            </a:r>
            <a:r>
              <a:rPr lang="en-GB" b="0" noProof="0" dirty="0" err="1" smtClean="0"/>
              <a:t>Primarstufe</a:t>
            </a:r>
            <a:r>
              <a:rPr lang="en-GB" b="0" noProof="0" dirty="0" smtClean="0"/>
              <a:t>. http://www.edk.ch/dyn/27554.php (8.8.2015).</a:t>
            </a:r>
          </a:p>
          <a:p>
            <a:r>
              <a:rPr lang="en-GB" b="0" noProof="0" dirty="0" err="1" smtClean="0"/>
              <a:t>Kahlert</a:t>
            </a:r>
            <a:r>
              <a:rPr lang="en-GB" b="0" noProof="0" dirty="0" smtClean="0"/>
              <a:t>, J. (2010). Das </a:t>
            </a:r>
            <a:r>
              <a:rPr lang="en-GB" b="0" noProof="0" dirty="0" err="1" smtClean="0"/>
              <a:t>Schulbuch</a:t>
            </a:r>
            <a:r>
              <a:rPr lang="en-GB" b="0" noProof="0" dirty="0" smtClean="0"/>
              <a:t> - </a:t>
            </a:r>
            <a:r>
              <a:rPr lang="en-GB" b="0" noProof="0" dirty="0" err="1" smtClean="0"/>
              <a:t>ein</a:t>
            </a:r>
            <a:r>
              <a:rPr lang="en-GB" b="0" noProof="0" dirty="0" smtClean="0"/>
              <a:t> </a:t>
            </a:r>
            <a:r>
              <a:rPr lang="en-GB" b="0" noProof="0" dirty="0" err="1" smtClean="0"/>
              <a:t>Stiefkind</a:t>
            </a:r>
            <a:r>
              <a:rPr lang="en-GB" b="0" noProof="0" dirty="0" smtClean="0"/>
              <a:t> der </a:t>
            </a:r>
            <a:r>
              <a:rPr lang="en-GB" b="0" noProof="0" dirty="0" err="1" smtClean="0"/>
              <a:t>Erziehungswissenschaft</a:t>
            </a:r>
            <a:r>
              <a:rPr lang="en-GB" b="0" noProof="0" dirty="0" smtClean="0"/>
              <a:t>? In Fuchs, E., </a:t>
            </a:r>
            <a:r>
              <a:rPr lang="en-GB" b="0" noProof="0" dirty="0" err="1" smtClean="0"/>
              <a:t>Kahlert</a:t>
            </a:r>
            <a:r>
              <a:rPr lang="en-GB" b="0" noProof="0" dirty="0" smtClean="0"/>
              <a:t>, J. &amp; </a:t>
            </a:r>
            <a:r>
              <a:rPr lang="en-GB" b="0" noProof="0" dirty="0" err="1" smtClean="0"/>
              <a:t>Sandfuchs</a:t>
            </a:r>
            <a:r>
              <a:rPr lang="en-GB" b="0" noProof="0" dirty="0" smtClean="0"/>
              <a:t>, U. (</a:t>
            </a:r>
            <a:r>
              <a:rPr lang="en-GB" b="0" noProof="0" dirty="0" err="1" smtClean="0"/>
              <a:t>Hrsg</a:t>
            </a:r>
            <a:r>
              <a:rPr lang="en-GB" b="0" noProof="0" dirty="0" smtClean="0"/>
              <a:t>.), </a:t>
            </a:r>
            <a:r>
              <a:rPr lang="en-GB" b="0" noProof="0" dirty="0" err="1" smtClean="0"/>
              <a:t>Schulbuch</a:t>
            </a:r>
            <a:r>
              <a:rPr lang="en-GB" b="0" noProof="0" dirty="0" smtClean="0"/>
              <a:t> </a:t>
            </a:r>
            <a:r>
              <a:rPr lang="en-GB" b="0" noProof="0" dirty="0" err="1" smtClean="0"/>
              <a:t>konkret</a:t>
            </a:r>
            <a:r>
              <a:rPr lang="en-GB" b="0" noProof="0" dirty="0" smtClean="0"/>
              <a:t>. </a:t>
            </a:r>
            <a:r>
              <a:rPr lang="en-GB" b="0" noProof="0" dirty="0" err="1" smtClean="0"/>
              <a:t>Kontexte</a:t>
            </a:r>
            <a:r>
              <a:rPr lang="en-GB" b="0" noProof="0" dirty="0" smtClean="0"/>
              <a:t> - </a:t>
            </a:r>
            <a:r>
              <a:rPr lang="en-GB" b="0" noProof="0" dirty="0" err="1" smtClean="0"/>
              <a:t>Produktion</a:t>
            </a:r>
            <a:r>
              <a:rPr lang="en-GB" b="0" noProof="0" dirty="0" smtClean="0"/>
              <a:t> - </a:t>
            </a:r>
            <a:r>
              <a:rPr lang="en-GB" b="0" noProof="0" dirty="0" err="1" smtClean="0"/>
              <a:t>Unterricht</a:t>
            </a:r>
            <a:r>
              <a:rPr lang="en-GB" b="0" noProof="0" dirty="0" smtClean="0"/>
              <a:t> (S. 41–56). Kempten: Klinkhardt.</a:t>
            </a:r>
          </a:p>
          <a:p>
            <a:r>
              <a:rPr lang="en-GB" b="0" noProof="0" dirty="0" err="1" smtClean="0"/>
              <a:t>Kircher</a:t>
            </a:r>
            <a:r>
              <a:rPr lang="en-GB" b="0" noProof="0" dirty="0" smtClean="0"/>
              <a:t>, E. (2009). </a:t>
            </a:r>
            <a:r>
              <a:rPr lang="en-GB" b="0" noProof="0" dirty="0" err="1" smtClean="0"/>
              <a:t>Physikdidaktik</a:t>
            </a:r>
            <a:r>
              <a:rPr lang="en-GB" b="0" noProof="0" dirty="0" smtClean="0"/>
              <a:t>. </a:t>
            </a:r>
            <a:r>
              <a:rPr lang="en-GB" b="0" noProof="0" dirty="0" err="1" smtClean="0"/>
              <a:t>Theorie</a:t>
            </a:r>
            <a:r>
              <a:rPr lang="en-GB" b="0" noProof="0" dirty="0" smtClean="0"/>
              <a:t> und Praxis, Berlin: Springer.</a:t>
            </a:r>
          </a:p>
          <a:p>
            <a:r>
              <a:rPr lang="en-GB" b="0" noProof="0" dirty="0" err="1" smtClean="0"/>
              <a:t>Matthes</a:t>
            </a:r>
            <a:r>
              <a:rPr lang="en-GB" b="0" noProof="0" dirty="0" smtClean="0"/>
              <a:t>, E. &amp; </a:t>
            </a:r>
            <a:r>
              <a:rPr lang="en-GB" b="0" noProof="0" dirty="0" err="1" smtClean="0"/>
              <a:t>Heinze</a:t>
            </a:r>
            <a:r>
              <a:rPr lang="en-GB" b="0" noProof="0" dirty="0" smtClean="0"/>
              <a:t>, C. (</a:t>
            </a:r>
            <a:r>
              <a:rPr lang="en-GB" b="0" noProof="0" dirty="0" err="1" smtClean="0"/>
              <a:t>Hrsg</a:t>
            </a:r>
            <a:r>
              <a:rPr lang="en-GB" b="0" noProof="0" dirty="0" smtClean="0"/>
              <a:t>.) (2005). Das </a:t>
            </a:r>
            <a:r>
              <a:rPr lang="en-GB" b="0" noProof="0" dirty="0" err="1" smtClean="0"/>
              <a:t>Schulbuch</a:t>
            </a:r>
            <a:r>
              <a:rPr lang="en-GB" b="0" noProof="0" dirty="0" smtClean="0"/>
              <a:t> </a:t>
            </a:r>
            <a:r>
              <a:rPr lang="en-GB" b="0" noProof="0" dirty="0" err="1" smtClean="0"/>
              <a:t>zwischen</a:t>
            </a:r>
            <a:r>
              <a:rPr lang="en-GB" b="0" noProof="0" dirty="0" smtClean="0"/>
              <a:t> </a:t>
            </a:r>
            <a:r>
              <a:rPr lang="en-GB" b="0" noProof="0" dirty="0" err="1" smtClean="0"/>
              <a:t>Lehrplan</a:t>
            </a:r>
            <a:r>
              <a:rPr lang="en-GB" b="0" noProof="0" dirty="0" smtClean="0"/>
              <a:t> und </a:t>
            </a:r>
            <a:r>
              <a:rPr lang="en-GB" b="0" noProof="0" dirty="0" err="1" smtClean="0"/>
              <a:t>Unterrichtspraxis</a:t>
            </a:r>
            <a:r>
              <a:rPr lang="en-GB" b="0" noProof="0" dirty="0" smtClean="0"/>
              <a:t>, Bad </a:t>
            </a:r>
            <a:r>
              <a:rPr lang="en-GB" b="0" noProof="0" dirty="0" err="1" smtClean="0"/>
              <a:t>Heilbrunn</a:t>
            </a:r>
            <a:r>
              <a:rPr lang="en-GB" b="0" noProof="0" dirty="0" smtClean="0"/>
              <a:t>: Klinkhardt.</a:t>
            </a:r>
          </a:p>
          <a:p>
            <a:r>
              <a:rPr lang="en-GB" b="0" noProof="0" dirty="0" smtClean="0"/>
              <a:t>Metzger, S. (</a:t>
            </a:r>
            <a:r>
              <a:rPr lang="en-GB" b="0" noProof="0" dirty="0" err="1" smtClean="0"/>
              <a:t>unveröffentlicht</a:t>
            </a:r>
            <a:r>
              <a:rPr lang="en-GB" b="0" noProof="0" dirty="0" smtClean="0"/>
              <a:t>). </a:t>
            </a:r>
            <a:r>
              <a:rPr lang="en-GB" b="0" noProof="0" dirty="0" err="1" smtClean="0"/>
              <a:t>Bericht</a:t>
            </a:r>
            <a:r>
              <a:rPr lang="en-GB" b="0" noProof="0" dirty="0" smtClean="0"/>
              <a:t> </a:t>
            </a:r>
            <a:r>
              <a:rPr lang="en-GB" b="0" noProof="0" dirty="0" err="1" smtClean="0"/>
              <a:t>mit</a:t>
            </a:r>
            <a:r>
              <a:rPr lang="en-GB" b="0" noProof="0" dirty="0" smtClean="0"/>
              <a:t> </a:t>
            </a:r>
            <a:r>
              <a:rPr lang="en-GB" b="0" noProof="0" dirty="0" err="1" smtClean="0"/>
              <a:t>Empfehlungen</a:t>
            </a:r>
            <a:r>
              <a:rPr lang="en-GB" b="0" noProof="0" dirty="0" smtClean="0"/>
              <a:t> </a:t>
            </a:r>
            <a:r>
              <a:rPr lang="en-GB" b="0" noProof="0" dirty="0" err="1" smtClean="0"/>
              <a:t>betreffend</a:t>
            </a:r>
            <a:r>
              <a:rPr lang="en-GB" b="0" noProof="0" dirty="0" smtClean="0"/>
              <a:t> </a:t>
            </a:r>
            <a:r>
              <a:rPr lang="en-GB" b="0" noProof="0" dirty="0" err="1" smtClean="0"/>
              <a:t>Lehrmittel</a:t>
            </a:r>
            <a:r>
              <a:rPr lang="en-GB" b="0" noProof="0" dirty="0" smtClean="0"/>
              <a:t> und </a:t>
            </a:r>
            <a:r>
              <a:rPr lang="en-GB" b="0" noProof="0" dirty="0" err="1" smtClean="0"/>
              <a:t>Unterrichtsmaterialien</a:t>
            </a:r>
            <a:r>
              <a:rPr lang="en-GB" b="0" noProof="0" dirty="0" smtClean="0"/>
              <a:t> </a:t>
            </a:r>
            <a:r>
              <a:rPr lang="en-GB" b="0" noProof="0" dirty="0" err="1" smtClean="0"/>
              <a:t>für</a:t>
            </a:r>
            <a:r>
              <a:rPr lang="en-GB" b="0" noProof="0" dirty="0" smtClean="0"/>
              <a:t> die </a:t>
            </a:r>
            <a:r>
              <a:rPr lang="en-GB" b="0" noProof="0" dirty="0" err="1" smtClean="0"/>
              <a:t>Volksschule</a:t>
            </a:r>
            <a:r>
              <a:rPr lang="en-GB" b="0" noProof="0" dirty="0" smtClean="0"/>
              <a:t> (Kindergarten </a:t>
            </a:r>
            <a:r>
              <a:rPr lang="en-GB" b="0" noProof="0" dirty="0" err="1" smtClean="0"/>
              <a:t>bis</a:t>
            </a:r>
            <a:r>
              <a:rPr lang="en-GB" b="0" noProof="0" dirty="0" smtClean="0"/>
              <a:t> </a:t>
            </a:r>
            <a:r>
              <a:rPr lang="en-GB" b="0" noProof="0" dirty="0" err="1" smtClean="0"/>
              <a:t>Ende</a:t>
            </a:r>
            <a:r>
              <a:rPr lang="en-GB" b="0" noProof="0" dirty="0" smtClean="0"/>
              <a:t> </a:t>
            </a:r>
            <a:r>
              <a:rPr lang="en-GB" b="0" noProof="0" dirty="0" err="1" smtClean="0"/>
              <a:t>Sekundarstufe</a:t>
            </a:r>
            <a:r>
              <a:rPr lang="en-GB" b="0" noProof="0" dirty="0" smtClean="0"/>
              <a:t> I) </a:t>
            </a:r>
            <a:r>
              <a:rPr lang="en-GB" b="0" noProof="0" dirty="0" err="1" smtClean="0"/>
              <a:t>im</a:t>
            </a:r>
            <a:r>
              <a:rPr lang="en-GB" b="0" noProof="0" dirty="0" smtClean="0"/>
              <a:t> </a:t>
            </a:r>
            <a:r>
              <a:rPr lang="en-GB" b="0" noProof="0" dirty="0" err="1" smtClean="0"/>
              <a:t>Bereich</a:t>
            </a:r>
            <a:r>
              <a:rPr lang="en-GB" b="0" noProof="0" dirty="0" smtClean="0"/>
              <a:t> </a:t>
            </a:r>
            <a:r>
              <a:rPr lang="en-GB" b="0" noProof="0" dirty="0" err="1" smtClean="0"/>
              <a:t>Naturwissenschaften</a:t>
            </a:r>
            <a:r>
              <a:rPr lang="en-GB" b="0" noProof="0" dirty="0" smtClean="0"/>
              <a:t> und </a:t>
            </a:r>
            <a:r>
              <a:rPr lang="en-GB" b="0" noProof="0" dirty="0" err="1" smtClean="0"/>
              <a:t>Technik</a:t>
            </a:r>
            <a:r>
              <a:rPr lang="en-GB" b="0" noProof="0" dirty="0" smtClean="0"/>
              <a:t>. </a:t>
            </a:r>
            <a:r>
              <a:rPr lang="en-GB" b="0" noProof="0" dirty="0" err="1" smtClean="0"/>
              <a:t>Pädagogische</a:t>
            </a:r>
            <a:r>
              <a:rPr lang="en-GB" b="0" noProof="0" dirty="0" smtClean="0"/>
              <a:t> </a:t>
            </a:r>
            <a:r>
              <a:rPr lang="en-GB" b="0" noProof="0" dirty="0" err="1" smtClean="0"/>
              <a:t>Hochschule</a:t>
            </a:r>
            <a:r>
              <a:rPr lang="en-GB" b="0" noProof="0" dirty="0" smtClean="0"/>
              <a:t> Zürich.</a:t>
            </a:r>
          </a:p>
          <a:p>
            <a:r>
              <a:rPr lang="en-GB" b="0" noProof="0" dirty="0" err="1" smtClean="0"/>
              <a:t>Möller</a:t>
            </a:r>
            <a:r>
              <a:rPr lang="en-GB" b="0" noProof="0" dirty="0" smtClean="0"/>
              <a:t>, K., </a:t>
            </a:r>
            <a:r>
              <a:rPr lang="en-GB" b="0" noProof="0" dirty="0" err="1" smtClean="0"/>
              <a:t>Kleickmann</a:t>
            </a:r>
            <a:r>
              <a:rPr lang="en-GB" b="0" noProof="0" dirty="0" smtClean="0"/>
              <a:t>, T. &amp; </a:t>
            </a:r>
            <a:r>
              <a:rPr lang="en-GB" b="0" noProof="0" dirty="0" err="1" smtClean="0"/>
              <a:t>Tröbst</a:t>
            </a:r>
            <a:r>
              <a:rPr lang="en-GB" b="0" noProof="0" dirty="0" smtClean="0"/>
              <a:t>, S. (2009). Die </a:t>
            </a:r>
            <a:r>
              <a:rPr lang="en-GB" b="0" noProof="0" dirty="0" err="1" smtClean="0"/>
              <a:t>forschungsgeleitete</a:t>
            </a:r>
            <a:r>
              <a:rPr lang="en-GB" b="0" noProof="0" dirty="0" smtClean="0"/>
              <a:t> </a:t>
            </a:r>
            <a:r>
              <a:rPr lang="en-GB" b="0" noProof="0" dirty="0" err="1" smtClean="0"/>
              <a:t>Entwicklung</a:t>
            </a:r>
            <a:r>
              <a:rPr lang="en-GB" b="0" noProof="0" dirty="0" smtClean="0"/>
              <a:t> von </a:t>
            </a:r>
            <a:r>
              <a:rPr lang="en-GB" b="0" noProof="0" dirty="0" err="1" smtClean="0"/>
              <a:t>Unterrichtsmaterialien</a:t>
            </a:r>
            <a:r>
              <a:rPr lang="en-GB" b="0" noProof="0" dirty="0" smtClean="0"/>
              <a:t> </a:t>
            </a:r>
            <a:r>
              <a:rPr lang="en-GB" b="0" noProof="0" dirty="0" err="1" smtClean="0"/>
              <a:t>für</a:t>
            </a:r>
            <a:r>
              <a:rPr lang="en-GB" b="0" noProof="0" dirty="0" smtClean="0"/>
              <a:t> die </a:t>
            </a:r>
            <a:r>
              <a:rPr lang="en-GB" b="0" noProof="0" dirty="0" err="1" smtClean="0"/>
              <a:t>frühe</a:t>
            </a:r>
            <a:r>
              <a:rPr lang="en-GB" b="0" noProof="0" dirty="0" smtClean="0"/>
              <a:t> </a:t>
            </a:r>
            <a:r>
              <a:rPr lang="en-GB" b="0" noProof="0" dirty="0" err="1" smtClean="0"/>
              <a:t>naturwissenschaftliche</a:t>
            </a:r>
            <a:r>
              <a:rPr lang="en-GB" b="0" noProof="0" dirty="0" smtClean="0"/>
              <a:t> </a:t>
            </a:r>
            <a:r>
              <a:rPr lang="en-GB" b="0" noProof="0" dirty="0" err="1" smtClean="0"/>
              <a:t>Bildung</a:t>
            </a:r>
            <a:r>
              <a:rPr lang="en-GB" b="0" noProof="0" dirty="0" smtClean="0"/>
              <a:t>. </a:t>
            </a:r>
            <a:r>
              <a:rPr lang="en-GB" b="0" noProof="0" dirty="0" err="1" smtClean="0"/>
              <a:t>Beiträge</a:t>
            </a:r>
            <a:r>
              <a:rPr lang="en-GB" b="0" noProof="0" dirty="0" smtClean="0"/>
              <a:t> </a:t>
            </a:r>
            <a:r>
              <a:rPr lang="en-GB" b="0" noProof="0" dirty="0" err="1" smtClean="0"/>
              <a:t>zur</a:t>
            </a:r>
            <a:r>
              <a:rPr lang="en-GB" b="0" noProof="0" dirty="0" smtClean="0"/>
              <a:t> </a:t>
            </a:r>
            <a:r>
              <a:rPr lang="en-GB" b="0" noProof="0" dirty="0" err="1" smtClean="0"/>
              <a:t>Lehrerbildung</a:t>
            </a:r>
            <a:r>
              <a:rPr lang="en-GB" b="0" noProof="0" dirty="0" smtClean="0"/>
              <a:t>, 27(3), 415–423.</a:t>
            </a:r>
          </a:p>
          <a:p>
            <a:r>
              <a:rPr lang="en-GB" b="0" noProof="0" dirty="0" err="1" smtClean="0"/>
              <a:t>Möller</a:t>
            </a:r>
            <a:r>
              <a:rPr lang="en-GB" b="0" noProof="0" dirty="0" smtClean="0"/>
              <a:t>, K. (2010). </a:t>
            </a:r>
            <a:r>
              <a:rPr lang="en-GB" b="0" noProof="0" dirty="0" err="1" smtClean="0"/>
              <a:t>Lehrmittel</a:t>
            </a:r>
            <a:r>
              <a:rPr lang="en-GB" b="0" noProof="0" dirty="0" smtClean="0"/>
              <a:t> </a:t>
            </a:r>
            <a:r>
              <a:rPr lang="en-GB" b="0" noProof="0" dirty="0" err="1" smtClean="0"/>
              <a:t>als</a:t>
            </a:r>
            <a:r>
              <a:rPr lang="en-GB" b="0" noProof="0" dirty="0" smtClean="0"/>
              <a:t> Tools </a:t>
            </a:r>
            <a:r>
              <a:rPr lang="en-GB" b="0" noProof="0" dirty="0" err="1" smtClean="0"/>
              <a:t>für</a:t>
            </a:r>
            <a:r>
              <a:rPr lang="en-GB" b="0" noProof="0" dirty="0" smtClean="0"/>
              <a:t> die Hand der </a:t>
            </a:r>
            <a:r>
              <a:rPr lang="en-GB" b="0" noProof="0" dirty="0" err="1" smtClean="0"/>
              <a:t>Lehrkräfte</a:t>
            </a:r>
            <a:r>
              <a:rPr lang="en-GB" b="0" noProof="0" dirty="0" smtClean="0"/>
              <a:t> – </a:t>
            </a:r>
            <a:r>
              <a:rPr lang="en-GB" b="0" noProof="0" dirty="0" err="1" smtClean="0"/>
              <a:t>ein</a:t>
            </a:r>
            <a:r>
              <a:rPr lang="en-GB" b="0" noProof="0" dirty="0" smtClean="0"/>
              <a:t> </a:t>
            </a:r>
            <a:r>
              <a:rPr lang="en-GB" b="0" noProof="0" dirty="0" err="1" smtClean="0"/>
              <a:t>Mittel</a:t>
            </a:r>
            <a:r>
              <a:rPr lang="en-GB" b="0" noProof="0" dirty="0" smtClean="0"/>
              <a:t> </a:t>
            </a:r>
            <a:r>
              <a:rPr lang="en-GB" b="0" noProof="0" dirty="0" err="1" smtClean="0"/>
              <a:t>zur</a:t>
            </a:r>
            <a:r>
              <a:rPr lang="en-GB" b="0" noProof="0" dirty="0" smtClean="0"/>
              <a:t> </a:t>
            </a:r>
            <a:r>
              <a:rPr lang="en-GB" b="0" noProof="0" dirty="0" err="1" smtClean="0"/>
              <a:t>Unterrichtsentwicklung</a:t>
            </a:r>
            <a:r>
              <a:rPr lang="en-GB" b="0" noProof="0" dirty="0" smtClean="0"/>
              <a:t>? </a:t>
            </a:r>
            <a:r>
              <a:rPr lang="en-GB" b="0" noProof="0" dirty="0" err="1" smtClean="0"/>
              <a:t>Beiträge</a:t>
            </a:r>
            <a:r>
              <a:rPr lang="en-GB" b="0" noProof="0" dirty="0" smtClean="0"/>
              <a:t> </a:t>
            </a:r>
            <a:r>
              <a:rPr lang="en-GB" b="0" noProof="0" dirty="0" err="1" smtClean="0"/>
              <a:t>zur</a:t>
            </a:r>
            <a:r>
              <a:rPr lang="en-GB" b="0" noProof="0" dirty="0" smtClean="0"/>
              <a:t> </a:t>
            </a:r>
            <a:r>
              <a:rPr lang="en-GB" b="0" noProof="0" dirty="0" err="1" smtClean="0"/>
              <a:t>Lehrerbildung</a:t>
            </a:r>
            <a:r>
              <a:rPr lang="en-GB" b="0" noProof="0" dirty="0" smtClean="0"/>
              <a:t>, 28(1), 97–108.</a:t>
            </a:r>
          </a:p>
          <a:p>
            <a:r>
              <a:rPr lang="en-GB" b="0" noProof="0" dirty="0" err="1" smtClean="0"/>
              <a:t>Pettersson</a:t>
            </a:r>
            <a:r>
              <a:rPr lang="en-GB" b="0" noProof="0" dirty="0" smtClean="0"/>
              <a:t>, R., </a:t>
            </a:r>
            <a:r>
              <a:rPr lang="en-GB" b="0" noProof="0" dirty="0" err="1" smtClean="0"/>
              <a:t>Billmayer</a:t>
            </a:r>
            <a:r>
              <a:rPr lang="en-GB" b="0" noProof="0" dirty="0" smtClean="0"/>
              <a:t>, F. &amp; </a:t>
            </a:r>
            <a:r>
              <a:rPr lang="en-GB" b="0" noProof="0" dirty="0" err="1" smtClean="0"/>
              <a:t>Billmayer</a:t>
            </a:r>
            <a:r>
              <a:rPr lang="en-GB" b="0" noProof="0" dirty="0" smtClean="0"/>
              <a:t>, J. (</a:t>
            </a:r>
            <a:r>
              <a:rPr lang="en-GB" b="0" noProof="0" dirty="0" err="1" smtClean="0"/>
              <a:t>Hrsg</a:t>
            </a:r>
            <a:r>
              <a:rPr lang="en-GB" b="0" noProof="0" dirty="0" smtClean="0"/>
              <a:t>.) (2010). </a:t>
            </a:r>
            <a:r>
              <a:rPr lang="en-GB" b="0" noProof="0" dirty="0" err="1" smtClean="0"/>
              <a:t>Bilder</a:t>
            </a:r>
            <a:r>
              <a:rPr lang="en-GB" b="0" noProof="0" dirty="0" smtClean="0"/>
              <a:t> in </a:t>
            </a:r>
            <a:r>
              <a:rPr lang="en-GB" b="0" noProof="0" dirty="0" err="1" smtClean="0"/>
              <a:t>Lehrmitteln</a:t>
            </a:r>
            <a:r>
              <a:rPr lang="en-GB" b="0" noProof="0" dirty="0" smtClean="0"/>
              <a:t>, </a:t>
            </a:r>
            <a:r>
              <a:rPr lang="en-GB" b="0" noProof="0" dirty="0" err="1" smtClean="0"/>
              <a:t>Baltmannsweiler</a:t>
            </a:r>
            <a:r>
              <a:rPr lang="en-GB" b="0" noProof="0" dirty="0" smtClean="0"/>
              <a:t>: Schneider-</a:t>
            </a:r>
            <a:r>
              <a:rPr lang="en-GB" b="0" noProof="0" dirty="0" err="1" smtClean="0"/>
              <a:t>Verl</a:t>
            </a:r>
            <a:r>
              <a:rPr lang="en-GB" b="0" noProof="0" dirty="0" smtClean="0"/>
              <a:t>. </a:t>
            </a:r>
            <a:r>
              <a:rPr lang="en-GB" b="0" noProof="0" dirty="0" err="1" smtClean="0"/>
              <a:t>Hohengehren</a:t>
            </a:r>
            <a:r>
              <a:rPr lang="en-GB" b="0" noProof="0" dirty="0" smtClean="0"/>
              <a:t>.</a:t>
            </a:r>
          </a:p>
          <a:p>
            <a:r>
              <a:rPr lang="en-GB" b="0" noProof="0" dirty="0" err="1" smtClean="0"/>
              <a:t>Reusser</a:t>
            </a:r>
            <a:r>
              <a:rPr lang="en-GB" b="0" noProof="0" dirty="0" smtClean="0"/>
              <a:t>, K. (2009). «</a:t>
            </a:r>
            <a:r>
              <a:rPr lang="en-GB" b="0" noProof="0" dirty="0" err="1" smtClean="0"/>
              <a:t>Mehr</a:t>
            </a:r>
            <a:r>
              <a:rPr lang="en-GB" b="0" noProof="0" dirty="0" smtClean="0"/>
              <a:t> in die </a:t>
            </a:r>
            <a:r>
              <a:rPr lang="en-GB" b="0" noProof="0" dirty="0" err="1" smtClean="0"/>
              <a:t>Tiefe</a:t>
            </a:r>
            <a:r>
              <a:rPr lang="en-GB" b="0" noProof="0" dirty="0" smtClean="0"/>
              <a:t> </a:t>
            </a:r>
            <a:r>
              <a:rPr lang="en-GB" b="0" noProof="0" dirty="0" err="1" smtClean="0"/>
              <a:t>gehendes</a:t>
            </a:r>
            <a:r>
              <a:rPr lang="en-GB" b="0" noProof="0" dirty="0" smtClean="0"/>
              <a:t> </a:t>
            </a:r>
            <a:r>
              <a:rPr lang="en-GB" b="0" noProof="0" dirty="0" err="1" smtClean="0"/>
              <a:t>Verstehen</a:t>
            </a:r>
            <a:r>
              <a:rPr lang="en-GB" b="0" noProof="0" dirty="0" smtClean="0"/>
              <a:t> </a:t>
            </a:r>
            <a:r>
              <a:rPr lang="en-GB" b="0" noProof="0" dirty="0" err="1" smtClean="0"/>
              <a:t>als</a:t>
            </a:r>
            <a:r>
              <a:rPr lang="en-GB" b="0" noProof="0" dirty="0" smtClean="0"/>
              <a:t> </a:t>
            </a:r>
            <a:r>
              <a:rPr lang="en-GB" b="0" noProof="0" dirty="0" err="1" smtClean="0"/>
              <a:t>Breite</a:t>
            </a:r>
            <a:r>
              <a:rPr lang="en-GB" b="0" noProof="0" dirty="0" smtClean="0"/>
              <a:t> des </a:t>
            </a:r>
            <a:r>
              <a:rPr lang="en-GB" b="0" noProof="0" dirty="0" err="1" smtClean="0"/>
              <a:t>Stoffes</a:t>
            </a:r>
            <a:r>
              <a:rPr lang="en-GB" b="0" noProof="0" dirty="0" smtClean="0"/>
              <a:t>». NZZ(92), 59.</a:t>
            </a:r>
            <a:endParaRPr lang="en-GB" b="0" noProof="0" dirty="0"/>
          </a:p>
        </p:txBody>
      </p:sp>
    </p:spTree>
    <p:extLst>
      <p:ext uri="{BB962C8B-B14F-4D97-AF65-F5344CB8AC3E}">
        <p14:creationId xmlns:p14="http://schemas.microsoft.com/office/powerpoint/2010/main" val="260930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Literatur</a:t>
            </a:r>
            <a:endParaRPr lang="en-GB" noProof="0" dirty="0"/>
          </a:p>
        </p:txBody>
      </p:sp>
      <p:sp>
        <p:nvSpPr>
          <p:cNvPr id="7" name="Fußzeilenplatzhalter 6"/>
          <p:cNvSpPr>
            <a:spLocks noGrp="1"/>
          </p:cNvSpPr>
          <p:nvPr>
            <p:ph type="ftr" sz="quarter" idx="10"/>
          </p:nvPr>
        </p:nvSpPr>
        <p:spPr/>
        <p:txBody>
          <a:bodyPr/>
          <a:lstStyle/>
          <a:p>
            <a:r>
              <a:rPr lang="de-CH" smtClean="0"/>
              <a:t>Katrin Bölsterli &amp; Maja Brückmann </a:t>
            </a:r>
            <a:endParaRPr lang="de-CH" dirty="0"/>
          </a:p>
        </p:txBody>
      </p:sp>
      <p:sp>
        <p:nvSpPr>
          <p:cNvPr id="8" name="Datumsplatzhalter 7"/>
          <p:cNvSpPr>
            <a:spLocks noGrp="1"/>
          </p:cNvSpPr>
          <p:nvPr>
            <p:ph type="dt" sz="half" idx="11"/>
          </p:nvPr>
        </p:nvSpPr>
        <p:spPr/>
        <p:txBody>
          <a:bodyPr/>
          <a:lstStyle/>
          <a:p>
            <a:r>
              <a:rPr lang="en-US" smtClean="0"/>
              <a:t>27.08.2019</a:t>
            </a:r>
            <a:endParaRPr lang="de-CH" dirty="0"/>
          </a:p>
        </p:txBody>
      </p:sp>
      <p:sp>
        <p:nvSpPr>
          <p:cNvPr id="9" name="Foliennummernplatzhalter 8"/>
          <p:cNvSpPr>
            <a:spLocks noGrp="1"/>
          </p:cNvSpPr>
          <p:nvPr>
            <p:ph type="sldNum" sz="quarter" idx="12"/>
          </p:nvPr>
        </p:nvSpPr>
        <p:spPr/>
        <p:txBody>
          <a:bodyPr/>
          <a:lstStyle/>
          <a:p>
            <a:fld id="{5DCDDC2F-BB8C-4FA4-9E91-DAC97F4BB211}" type="slidenum">
              <a:rPr lang="de-CH" noProof="0" smtClean="0"/>
              <a:pPr/>
              <a:t>34</a:t>
            </a:fld>
            <a:endParaRPr lang="de-CH" noProof="0" dirty="0"/>
          </a:p>
        </p:txBody>
      </p:sp>
      <p:sp>
        <p:nvSpPr>
          <p:cNvPr id="3" name="Textplatzhalter 2"/>
          <p:cNvSpPr>
            <a:spLocks noGrp="1"/>
          </p:cNvSpPr>
          <p:nvPr>
            <p:ph type="body" sz="quarter" idx="13"/>
          </p:nvPr>
        </p:nvSpPr>
        <p:spPr/>
        <p:txBody>
          <a:bodyPr>
            <a:normAutofit fontScale="70000" lnSpcReduction="20000"/>
          </a:bodyPr>
          <a:lstStyle/>
          <a:p>
            <a:r>
              <a:rPr lang="en-GB" b="0" noProof="0" dirty="0" err="1" smtClean="0"/>
              <a:t>Rezat</a:t>
            </a:r>
            <a:r>
              <a:rPr lang="en-GB" b="0" noProof="0" dirty="0" smtClean="0"/>
              <a:t>, S. (2009). Das </a:t>
            </a:r>
            <a:r>
              <a:rPr lang="en-GB" b="0" noProof="0" dirty="0" err="1" smtClean="0"/>
              <a:t>Mathematikbuch</a:t>
            </a:r>
            <a:r>
              <a:rPr lang="en-GB" b="0" noProof="0" dirty="0" smtClean="0"/>
              <a:t> </a:t>
            </a:r>
            <a:r>
              <a:rPr lang="en-GB" b="0" noProof="0" dirty="0" err="1" smtClean="0"/>
              <a:t>als</a:t>
            </a:r>
            <a:r>
              <a:rPr lang="en-GB" b="0" noProof="0" dirty="0" smtClean="0"/>
              <a:t> Instrument des </a:t>
            </a:r>
            <a:r>
              <a:rPr lang="en-GB" b="0" noProof="0" dirty="0" err="1" smtClean="0"/>
              <a:t>Schülers</a:t>
            </a:r>
            <a:r>
              <a:rPr lang="en-GB" b="0" noProof="0" dirty="0" smtClean="0"/>
              <a:t>: </a:t>
            </a:r>
            <a:r>
              <a:rPr lang="en-GB" b="0" noProof="0" dirty="0" err="1" smtClean="0"/>
              <a:t>Eine</a:t>
            </a:r>
            <a:r>
              <a:rPr lang="en-GB" b="0" noProof="0" dirty="0" smtClean="0"/>
              <a:t> </a:t>
            </a:r>
            <a:r>
              <a:rPr lang="en-GB" b="0" noProof="0" dirty="0" err="1" smtClean="0"/>
              <a:t>Studie</a:t>
            </a:r>
            <a:r>
              <a:rPr lang="en-GB" b="0" noProof="0" dirty="0" smtClean="0"/>
              <a:t> </a:t>
            </a:r>
            <a:r>
              <a:rPr lang="en-GB" b="0" noProof="0" dirty="0" err="1" smtClean="0"/>
              <a:t>zur</a:t>
            </a:r>
            <a:r>
              <a:rPr lang="en-GB" b="0" noProof="0" dirty="0" smtClean="0"/>
              <a:t> </a:t>
            </a:r>
            <a:r>
              <a:rPr lang="en-GB" b="0" noProof="0" dirty="0" err="1" smtClean="0"/>
              <a:t>Schulbuchnutzung</a:t>
            </a:r>
            <a:r>
              <a:rPr lang="en-GB" b="0" noProof="0" dirty="0" smtClean="0"/>
              <a:t> in der </a:t>
            </a:r>
            <a:r>
              <a:rPr lang="en-GB" b="0" noProof="0" dirty="0" err="1" smtClean="0"/>
              <a:t>Sekundarstufe</a:t>
            </a:r>
            <a:r>
              <a:rPr lang="en-GB" b="0" noProof="0" dirty="0" smtClean="0"/>
              <a:t>, Wiesbaden: </a:t>
            </a:r>
            <a:r>
              <a:rPr lang="en-GB" b="0" noProof="0" dirty="0" err="1" smtClean="0"/>
              <a:t>Vieweg+Teubner</a:t>
            </a:r>
            <a:r>
              <a:rPr lang="en-GB" b="0" noProof="0" dirty="0" smtClean="0"/>
              <a:t> (GWV).</a:t>
            </a:r>
          </a:p>
          <a:p>
            <a:r>
              <a:rPr lang="en-GB" b="0" noProof="0" dirty="0" err="1" smtClean="0"/>
              <a:t>Sandfuchs</a:t>
            </a:r>
            <a:r>
              <a:rPr lang="en-GB" b="0" noProof="0" dirty="0" smtClean="0"/>
              <a:t>, U. (2010). </a:t>
            </a:r>
            <a:r>
              <a:rPr lang="en-GB" b="0" noProof="0" dirty="0" err="1" smtClean="0"/>
              <a:t>Schulbücher</a:t>
            </a:r>
            <a:r>
              <a:rPr lang="en-GB" b="0" noProof="0" dirty="0" smtClean="0"/>
              <a:t> und </a:t>
            </a:r>
            <a:r>
              <a:rPr lang="en-GB" b="0" noProof="0" dirty="0" err="1" smtClean="0"/>
              <a:t>Unterrichtsqualität</a:t>
            </a:r>
            <a:r>
              <a:rPr lang="en-GB" b="0" noProof="0" dirty="0" smtClean="0"/>
              <a:t> - </a:t>
            </a:r>
            <a:r>
              <a:rPr lang="en-GB" b="0" noProof="0" dirty="0" err="1" smtClean="0"/>
              <a:t>historische</a:t>
            </a:r>
            <a:r>
              <a:rPr lang="en-GB" b="0" noProof="0" dirty="0" smtClean="0"/>
              <a:t> und </a:t>
            </a:r>
            <a:r>
              <a:rPr lang="en-GB" b="0" noProof="0" dirty="0" err="1" smtClean="0"/>
              <a:t>aktuelle</a:t>
            </a:r>
            <a:r>
              <a:rPr lang="en-GB" b="0" noProof="0" dirty="0" smtClean="0"/>
              <a:t> </a:t>
            </a:r>
            <a:r>
              <a:rPr lang="en-GB" b="0" noProof="0" dirty="0" err="1" smtClean="0"/>
              <a:t>Reflexionen</a:t>
            </a:r>
            <a:r>
              <a:rPr lang="en-GB" b="0" noProof="0" dirty="0" smtClean="0"/>
              <a:t>. In Fuchs, E., </a:t>
            </a:r>
            <a:r>
              <a:rPr lang="en-GB" b="0" noProof="0" dirty="0" err="1" smtClean="0"/>
              <a:t>Kahlert</a:t>
            </a:r>
            <a:r>
              <a:rPr lang="en-GB" b="0" noProof="0" dirty="0" smtClean="0"/>
              <a:t>, J. &amp; </a:t>
            </a:r>
            <a:r>
              <a:rPr lang="en-GB" b="0" noProof="0" dirty="0" err="1" smtClean="0"/>
              <a:t>Sandfuchs</a:t>
            </a:r>
            <a:r>
              <a:rPr lang="en-GB" b="0" noProof="0" dirty="0" smtClean="0"/>
              <a:t>, U. (</a:t>
            </a:r>
            <a:r>
              <a:rPr lang="en-GB" b="0" noProof="0" dirty="0" err="1" smtClean="0"/>
              <a:t>Hrsg</a:t>
            </a:r>
            <a:r>
              <a:rPr lang="en-GB" b="0" noProof="0" dirty="0" smtClean="0"/>
              <a:t>.), </a:t>
            </a:r>
            <a:r>
              <a:rPr lang="en-GB" b="0" noProof="0" dirty="0" err="1" smtClean="0"/>
              <a:t>Schulbuch</a:t>
            </a:r>
            <a:r>
              <a:rPr lang="en-GB" b="0" noProof="0" dirty="0" smtClean="0"/>
              <a:t> </a:t>
            </a:r>
            <a:r>
              <a:rPr lang="en-GB" b="0" noProof="0" dirty="0" err="1" smtClean="0"/>
              <a:t>konkret</a:t>
            </a:r>
            <a:r>
              <a:rPr lang="en-GB" b="0" noProof="0" dirty="0" smtClean="0"/>
              <a:t>. </a:t>
            </a:r>
            <a:r>
              <a:rPr lang="en-GB" b="0" noProof="0" dirty="0" err="1" smtClean="0"/>
              <a:t>Kontexte</a:t>
            </a:r>
            <a:r>
              <a:rPr lang="en-GB" b="0" noProof="0" dirty="0" smtClean="0"/>
              <a:t> - </a:t>
            </a:r>
            <a:r>
              <a:rPr lang="en-GB" b="0" noProof="0" dirty="0" err="1" smtClean="0"/>
              <a:t>Produktion</a:t>
            </a:r>
            <a:r>
              <a:rPr lang="en-GB" b="0" noProof="0" dirty="0" smtClean="0"/>
              <a:t> - </a:t>
            </a:r>
            <a:r>
              <a:rPr lang="en-GB" b="0" noProof="0" dirty="0" err="1" smtClean="0"/>
              <a:t>Unterricht</a:t>
            </a:r>
            <a:r>
              <a:rPr lang="en-GB" b="0" noProof="0" dirty="0" smtClean="0"/>
              <a:t> (S. 11–24). Kempten: Klinkhardt.</a:t>
            </a:r>
          </a:p>
          <a:p>
            <a:r>
              <a:rPr lang="en-GB" b="0" noProof="0" dirty="0" err="1" smtClean="0"/>
              <a:t>Starauschek</a:t>
            </a:r>
            <a:r>
              <a:rPr lang="en-GB" b="0" noProof="0" dirty="0" smtClean="0"/>
              <a:t>, E. (2003). </a:t>
            </a:r>
            <a:r>
              <a:rPr lang="en-GB" b="0" noProof="0" dirty="0" err="1" smtClean="0"/>
              <a:t>Ergebnisse</a:t>
            </a:r>
            <a:r>
              <a:rPr lang="en-GB" b="0" noProof="0" dirty="0" smtClean="0"/>
              <a:t> </a:t>
            </a:r>
            <a:r>
              <a:rPr lang="en-GB" b="0" noProof="0" dirty="0" err="1" smtClean="0"/>
              <a:t>einer</a:t>
            </a:r>
            <a:r>
              <a:rPr lang="en-GB" b="0" noProof="0" dirty="0" smtClean="0"/>
              <a:t> </a:t>
            </a:r>
            <a:r>
              <a:rPr lang="en-GB" b="0" noProof="0" dirty="0" err="1" smtClean="0"/>
              <a:t>Schülerbefragung</a:t>
            </a:r>
            <a:r>
              <a:rPr lang="en-GB" b="0" noProof="0" dirty="0" smtClean="0"/>
              <a:t> </a:t>
            </a:r>
            <a:r>
              <a:rPr lang="en-GB" b="0" noProof="0" dirty="0" err="1" smtClean="0"/>
              <a:t>über</a:t>
            </a:r>
            <a:r>
              <a:rPr lang="en-GB" b="0" noProof="0" dirty="0" smtClean="0"/>
              <a:t> </a:t>
            </a:r>
            <a:r>
              <a:rPr lang="en-GB" b="0" noProof="0" dirty="0" err="1" smtClean="0"/>
              <a:t>Physikschulbücher</a:t>
            </a:r>
            <a:r>
              <a:rPr lang="en-GB" b="0" noProof="0" dirty="0" smtClean="0"/>
              <a:t>. </a:t>
            </a:r>
            <a:r>
              <a:rPr lang="en-GB" b="0" noProof="0" dirty="0" err="1" smtClean="0"/>
              <a:t>Zeitschrift</a:t>
            </a:r>
            <a:r>
              <a:rPr lang="en-GB" b="0" noProof="0" dirty="0" smtClean="0"/>
              <a:t> </a:t>
            </a:r>
            <a:r>
              <a:rPr lang="en-GB" b="0" noProof="0" dirty="0" err="1" smtClean="0"/>
              <a:t>für</a:t>
            </a:r>
            <a:r>
              <a:rPr lang="en-GB" b="0" noProof="0" dirty="0" smtClean="0"/>
              <a:t> </a:t>
            </a:r>
            <a:r>
              <a:rPr lang="en-GB" b="0" noProof="0" dirty="0" err="1" smtClean="0"/>
              <a:t>Didaktik</a:t>
            </a:r>
            <a:r>
              <a:rPr lang="en-GB" b="0" noProof="0" dirty="0" smtClean="0"/>
              <a:t> der </a:t>
            </a:r>
            <a:r>
              <a:rPr lang="en-GB" b="0" noProof="0" dirty="0" err="1" smtClean="0"/>
              <a:t>Naturwissenschaften</a:t>
            </a:r>
            <a:r>
              <a:rPr lang="en-GB" b="0" noProof="0" dirty="0" smtClean="0"/>
              <a:t>, 9, 135–146.</a:t>
            </a:r>
          </a:p>
          <a:p>
            <a:r>
              <a:rPr lang="en-GB" b="0" noProof="0" dirty="0" err="1" smtClean="0"/>
              <a:t>Uljens</a:t>
            </a:r>
            <a:r>
              <a:rPr lang="en-GB" b="0" noProof="0" dirty="0" smtClean="0"/>
              <a:t>, M. (2011). PF </a:t>
            </a:r>
            <a:r>
              <a:rPr lang="en-GB" b="0" noProof="0" dirty="0" err="1" smtClean="0"/>
              <a:t>på</a:t>
            </a:r>
            <a:r>
              <a:rPr lang="en-GB" b="0" noProof="0" dirty="0" smtClean="0"/>
              <a:t> </a:t>
            </a:r>
            <a:r>
              <a:rPr lang="en-GB" b="0" noProof="0" dirty="0" err="1" smtClean="0"/>
              <a:t>satsar</a:t>
            </a:r>
            <a:r>
              <a:rPr lang="en-GB" b="0" noProof="0" dirty="0" smtClean="0"/>
              <a:t> </a:t>
            </a:r>
            <a:r>
              <a:rPr lang="en-GB" b="0" noProof="0" dirty="0" err="1" smtClean="0"/>
              <a:t>skolutveckling</a:t>
            </a:r>
            <a:r>
              <a:rPr lang="en-GB" b="0" noProof="0" dirty="0" smtClean="0"/>
              <a:t>, </a:t>
            </a:r>
            <a:r>
              <a:rPr lang="en-GB" b="0" noProof="0" dirty="0" err="1" smtClean="0"/>
              <a:t>forskning</a:t>
            </a:r>
            <a:r>
              <a:rPr lang="en-GB" b="0" noProof="0" dirty="0" smtClean="0"/>
              <a:t> </a:t>
            </a:r>
            <a:r>
              <a:rPr lang="en-GB" b="0" noProof="0" dirty="0" err="1" smtClean="0"/>
              <a:t>och</a:t>
            </a:r>
            <a:r>
              <a:rPr lang="en-GB" b="0" noProof="0" dirty="0" smtClean="0"/>
              <a:t> </a:t>
            </a:r>
            <a:r>
              <a:rPr lang="en-GB" b="0" noProof="0" dirty="0" err="1" smtClean="0"/>
              <a:t>samarbete</a:t>
            </a:r>
            <a:r>
              <a:rPr lang="en-GB" b="0" noProof="0" dirty="0" smtClean="0"/>
              <a:t>. http://www.vasa.abo.fi/users/muljens/pdf/lararutbild_5.10.2011.pdf (13.10.2013).</a:t>
            </a:r>
          </a:p>
          <a:p>
            <a:r>
              <a:rPr lang="en-GB" b="0" noProof="0" dirty="0" err="1" smtClean="0"/>
              <a:t>Valverde</a:t>
            </a:r>
            <a:r>
              <a:rPr lang="en-GB" b="0" noProof="0" dirty="0" smtClean="0"/>
              <a:t>, G.A., Bianchi, L.J., Wolfe, R.G., Schmidt, W.H. &amp; </a:t>
            </a:r>
            <a:r>
              <a:rPr lang="en-GB" b="0" noProof="0" dirty="0" err="1" smtClean="0"/>
              <a:t>Hounang</a:t>
            </a:r>
            <a:r>
              <a:rPr lang="en-GB" b="0" noProof="0" dirty="0" smtClean="0"/>
              <a:t>, R.T. (2002). According to the Book. Using TIMSS to investigation the translation of policy into practice through the world of textbooks., Dordrecht, Boston, London: Kluwer.</a:t>
            </a:r>
          </a:p>
          <a:p>
            <a:r>
              <a:rPr lang="en-GB" b="0" noProof="0" dirty="0" err="1" smtClean="0"/>
              <a:t>Wellenreuther</a:t>
            </a:r>
            <a:r>
              <a:rPr lang="en-GB" b="0" noProof="0" dirty="0" smtClean="0"/>
              <a:t>, M. (2010). </a:t>
            </a:r>
            <a:r>
              <a:rPr lang="en-GB" b="0" noProof="0" dirty="0" err="1" smtClean="0"/>
              <a:t>Schulbücher</a:t>
            </a:r>
            <a:r>
              <a:rPr lang="en-GB" b="0" noProof="0" dirty="0" smtClean="0"/>
              <a:t> - </a:t>
            </a:r>
            <a:r>
              <a:rPr lang="en-GB" b="0" noProof="0" dirty="0" err="1" smtClean="0"/>
              <a:t>eine</a:t>
            </a:r>
            <a:r>
              <a:rPr lang="en-GB" b="0" noProof="0" dirty="0" smtClean="0"/>
              <a:t> </a:t>
            </a:r>
            <a:r>
              <a:rPr lang="en-GB" b="0" noProof="0" dirty="0" err="1" smtClean="0"/>
              <a:t>Lernhilfe</a:t>
            </a:r>
            <a:r>
              <a:rPr lang="en-GB" b="0" noProof="0" dirty="0" smtClean="0"/>
              <a:t> </a:t>
            </a:r>
            <a:r>
              <a:rPr lang="en-GB" b="0" noProof="0" dirty="0" err="1" smtClean="0"/>
              <a:t>für</a:t>
            </a:r>
            <a:r>
              <a:rPr lang="en-GB" b="0" noProof="0" dirty="0" smtClean="0"/>
              <a:t> </a:t>
            </a:r>
            <a:r>
              <a:rPr lang="en-GB" b="0" noProof="0" dirty="0" err="1" smtClean="0"/>
              <a:t>Schüler</a:t>
            </a:r>
            <a:r>
              <a:rPr lang="en-GB" b="0" noProof="0" dirty="0" smtClean="0"/>
              <a:t> und Lehrer? </a:t>
            </a:r>
            <a:r>
              <a:rPr lang="en-GB" b="0" noProof="0" dirty="0" err="1" smtClean="0"/>
              <a:t>Zur</a:t>
            </a:r>
            <a:r>
              <a:rPr lang="en-GB" b="0" noProof="0" dirty="0" smtClean="0"/>
              <a:t> </a:t>
            </a:r>
            <a:r>
              <a:rPr lang="en-GB" b="0" noProof="0" dirty="0" err="1" smtClean="0"/>
              <a:t>Professionalisierung</a:t>
            </a:r>
            <a:r>
              <a:rPr lang="en-GB" b="0" noProof="0" dirty="0" smtClean="0"/>
              <a:t> der </a:t>
            </a:r>
            <a:r>
              <a:rPr lang="en-GB" b="0" noProof="0" dirty="0" err="1" smtClean="0"/>
              <a:t>Schulbuchentwicklung</a:t>
            </a:r>
            <a:r>
              <a:rPr lang="en-GB" b="0" noProof="0" dirty="0" smtClean="0"/>
              <a:t>. </a:t>
            </a:r>
            <a:r>
              <a:rPr lang="en-GB" b="0" noProof="0" dirty="0" err="1" smtClean="0"/>
              <a:t>Schulverwaltung</a:t>
            </a:r>
            <a:r>
              <a:rPr lang="en-GB" b="0" noProof="0" dirty="0" smtClean="0"/>
              <a:t>. Nordrhein-Westfalen, 21(5), 144–146.</a:t>
            </a:r>
          </a:p>
          <a:p>
            <a:r>
              <a:rPr lang="en-GB" b="0" noProof="0" dirty="0" err="1" smtClean="0"/>
              <a:t>Wiater</a:t>
            </a:r>
            <a:r>
              <a:rPr lang="en-GB" b="0" noProof="0" dirty="0" smtClean="0"/>
              <a:t>, W. (2003). </a:t>
            </a:r>
            <a:r>
              <a:rPr lang="en-GB" b="0" noProof="0" dirty="0" err="1" smtClean="0"/>
              <a:t>Argumente</a:t>
            </a:r>
            <a:r>
              <a:rPr lang="en-GB" b="0" noProof="0" dirty="0" smtClean="0"/>
              <a:t> </a:t>
            </a:r>
            <a:r>
              <a:rPr lang="en-GB" b="0" noProof="0" dirty="0" err="1" smtClean="0"/>
              <a:t>zugunsten</a:t>
            </a:r>
            <a:r>
              <a:rPr lang="en-GB" b="0" noProof="0" dirty="0" smtClean="0"/>
              <a:t> des </a:t>
            </a:r>
            <a:r>
              <a:rPr lang="en-GB" b="0" noProof="0" dirty="0" err="1" smtClean="0"/>
              <a:t>Schulbuchs</a:t>
            </a:r>
            <a:r>
              <a:rPr lang="en-GB" b="0" noProof="0" dirty="0" smtClean="0"/>
              <a:t> in </a:t>
            </a:r>
            <a:r>
              <a:rPr lang="en-GB" b="0" noProof="0" dirty="0" err="1" smtClean="0"/>
              <a:t>Zeiten</a:t>
            </a:r>
            <a:r>
              <a:rPr lang="en-GB" b="0" noProof="0" dirty="0" smtClean="0"/>
              <a:t> des Internets. In </a:t>
            </a:r>
            <a:r>
              <a:rPr lang="en-GB" b="0" noProof="0" dirty="0" err="1" smtClean="0"/>
              <a:t>Wiater</a:t>
            </a:r>
            <a:r>
              <a:rPr lang="en-GB" b="0" noProof="0" dirty="0" smtClean="0"/>
              <a:t>, W. (</a:t>
            </a:r>
            <a:r>
              <a:rPr lang="en-GB" b="0" noProof="0" dirty="0" err="1" smtClean="0"/>
              <a:t>Hrsg</a:t>
            </a:r>
            <a:r>
              <a:rPr lang="en-GB" b="0" noProof="0" dirty="0" smtClean="0"/>
              <a:t>.), </a:t>
            </a:r>
            <a:r>
              <a:rPr lang="en-GB" b="0" noProof="0" dirty="0" err="1" smtClean="0"/>
              <a:t>Schulbuchforschung</a:t>
            </a:r>
            <a:r>
              <a:rPr lang="en-GB" b="0" noProof="0" dirty="0" smtClean="0"/>
              <a:t> in Europa - </a:t>
            </a:r>
            <a:r>
              <a:rPr lang="en-GB" b="0" noProof="0" dirty="0" err="1" smtClean="0"/>
              <a:t>Bestandsaufnahme</a:t>
            </a:r>
            <a:r>
              <a:rPr lang="en-GB" b="0" noProof="0" dirty="0" smtClean="0"/>
              <a:t> und </a:t>
            </a:r>
            <a:r>
              <a:rPr lang="en-GB" b="0" noProof="0" dirty="0" err="1" smtClean="0"/>
              <a:t>Zukunftsperspektive</a:t>
            </a:r>
            <a:r>
              <a:rPr lang="en-GB" b="0" noProof="0" dirty="0" smtClean="0"/>
              <a:t> (S. 219–221). Bad </a:t>
            </a:r>
            <a:r>
              <a:rPr lang="en-GB" b="0" noProof="0" dirty="0" err="1" smtClean="0"/>
              <a:t>Heilbrunn</a:t>
            </a:r>
            <a:r>
              <a:rPr lang="en-GB" b="0" noProof="0" dirty="0" smtClean="0"/>
              <a:t>: Klinkhardt.</a:t>
            </a:r>
          </a:p>
          <a:p>
            <a:endParaRPr lang="en-GB" b="0" noProof="0" dirty="0" smtClean="0"/>
          </a:p>
          <a:p>
            <a:endParaRPr lang="en-GB" b="0" noProof="0" dirty="0"/>
          </a:p>
        </p:txBody>
      </p:sp>
    </p:spTree>
    <p:extLst>
      <p:ext uri="{BB962C8B-B14F-4D97-AF65-F5344CB8AC3E}">
        <p14:creationId xmlns:p14="http://schemas.microsoft.com/office/powerpoint/2010/main" val="2268219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Fußzeilenplatzhalter 2"/>
          <p:cNvSpPr>
            <a:spLocks noGrp="1"/>
          </p:cNvSpPr>
          <p:nvPr>
            <p:ph type="ftr" sz="quarter" idx="10"/>
          </p:nvPr>
        </p:nvSpPr>
        <p:spPr/>
        <p:txBody>
          <a:bodyPr/>
          <a:lstStyle/>
          <a:p>
            <a:pPr defTabSz="288000"/>
            <a:r>
              <a:rPr lang="de-CH" smtClean="0"/>
              <a:t>Katrin Bölsterli &amp; Maja Brückmann </a:t>
            </a:r>
            <a:endParaRPr lang="de-CH" dirty="0"/>
          </a:p>
        </p:txBody>
      </p:sp>
      <p:sp>
        <p:nvSpPr>
          <p:cNvPr id="4" name="Datumsplatzhalter 3"/>
          <p:cNvSpPr>
            <a:spLocks noGrp="1"/>
          </p:cNvSpPr>
          <p:nvPr>
            <p:ph type="dt" sz="half" idx="11"/>
          </p:nvPr>
        </p:nvSpPr>
        <p:spPr/>
        <p:txBody>
          <a:bodyPr/>
          <a:lstStyle/>
          <a:p>
            <a:r>
              <a:rPr lang="en-US" smtClean="0"/>
              <a:t>27.08.2019</a:t>
            </a:r>
            <a:endParaRPr lang="de-CH" dirty="0"/>
          </a:p>
        </p:txBody>
      </p:sp>
      <p:sp>
        <p:nvSpPr>
          <p:cNvPr id="5" name="Foliennummernplatzhalter 4"/>
          <p:cNvSpPr>
            <a:spLocks noGrp="1"/>
          </p:cNvSpPr>
          <p:nvPr>
            <p:ph type="sldNum" sz="quarter" idx="12"/>
          </p:nvPr>
        </p:nvSpPr>
        <p:spPr/>
        <p:txBody>
          <a:bodyPr/>
          <a:lstStyle/>
          <a:p>
            <a:fld id="{5DCDDC2F-BB8C-4FA4-9E91-DAC97F4BB211}" type="slidenum">
              <a:rPr lang="de-CH" noProof="0" smtClean="0"/>
              <a:pPr/>
              <a:t>35</a:t>
            </a:fld>
            <a:endParaRPr lang="de-CH" noProof="0" dirty="0"/>
          </a:p>
        </p:txBody>
      </p:sp>
      <p:sp>
        <p:nvSpPr>
          <p:cNvPr id="6" name="Textplatzhalter 5"/>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54188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p:txBody>
          <a:bodyPr/>
          <a:lstStyle/>
          <a:p>
            <a:r>
              <a:rPr lang="en-GB" noProof="0" dirty="0" smtClean="0">
                <a:sym typeface="Wingdings" pitchFamily="2" charset="2"/>
              </a:rPr>
              <a:t>Textbooks/ curriculum materials…</a:t>
            </a:r>
          </a:p>
          <a:p>
            <a:r>
              <a:rPr lang="en-GB" noProof="0" dirty="0" smtClean="0">
                <a:sym typeface="Wingdings" pitchFamily="2" charset="2"/>
              </a:rPr>
              <a:t>… are often used in countries with high PISA scores (e.g. Finland, Japan) </a:t>
            </a:r>
            <a:r>
              <a:rPr lang="en-GB" baseline="30000" noProof="0" dirty="0" smtClean="0">
                <a:sym typeface="Wingdings" pitchFamily="2" charset="2"/>
              </a:rPr>
              <a:t>1,2</a:t>
            </a:r>
            <a:r>
              <a:rPr lang="en-GB" noProof="0" dirty="0" smtClean="0">
                <a:sym typeface="Wingdings" pitchFamily="2" charset="2"/>
              </a:rPr>
              <a:t> </a:t>
            </a:r>
          </a:p>
          <a:p>
            <a:r>
              <a:rPr lang="en-GB" noProof="0" dirty="0" smtClean="0">
                <a:sym typeface="Wingdings" pitchFamily="2" charset="2"/>
              </a:rPr>
              <a:t>… have a high relevance in o</a:t>
            </a:r>
            <a:r>
              <a:rPr lang="en-GB" noProof="0" dirty="0" smtClean="0"/>
              <a:t>utput-</a:t>
            </a:r>
            <a:r>
              <a:rPr lang="en-GB" baseline="30000" noProof="0" dirty="0" smtClean="0"/>
              <a:t>3</a:t>
            </a:r>
            <a:r>
              <a:rPr lang="en-GB" noProof="0" dirty="0" smtClean="0"/>
              <a:t> </a:t>
            </a:r>
            <a:r>
              <a:rPr lang="en-GB" noProof="0" dirty="0" smtClean="0">
                <a:sym typeface="Wingdings" pitchFamily="2" charset="2"/>
              </a:rPr>
              <a:t>and competence-orientated instruction </a:t>
            </a:r>
            <a:r>
              <a:rPr lang="en-GB" baseline="30000" noProof="0" dirty="0" smtClean="0">
                <a:sym typeface="Wingdings" pitchFamily="2" charset="2"/>
              </a:rPr>
              <a:t>4,5</a:t>
            </a:r>
          </a:p>
          <a:p>
            <a:r>
              <a:rPr lang="en-GB" noProof="0" dirty="0" smtClean="0">
                <a:sym typeface="Wingdings" pitchFamily="2" charset="2"/>
              </a:rPr>
              <a:t>… have a high relevance in heterogeneous classes. </a:t>
            </a:r>
            <a:r>
              <a:rPr lang="en-GB" baseline="30000" noProof="0" dirty="0" smtClean="0">
                <a:sym typeface="Wingdings" pitchFamily="2" charset="2"/>
              </a:rPr>
              <a:t>6</a:t>
            </a:r>
          </a:p>
          <a:p>
            <a:endParaRPr lang="en-GB" noProof="0" dirty="0" smtClean="0">
              <a:sym typeface="Wingdings" pitchFamily="2" charset="2"/>
            </a:endParaRPr>
          </a:p>
          <a:p>
            <a:endParaRPr lang="en-GB" noProof="0" dirty="0" smtClean="0">
              <a:sym typeface="Wingdings" pitchFamily="2" charset="2"/>
            </a:endParaRPr>
          </a:p>
          <a:p>
            <a:r>
              <a:rPr lang="en-GB" noProof="0" dirty="0" smtClean="0">
                <a:sym typeface="Wingdings" pitchFamily="2" charset="2"/>
              </a:rPr>
              <a:t> </a:t>
            </a:r>
            <a:r>
              <a:rPr lang="en-GB" noProof="0" dirty="0" smtClean="0"/>
              <a:t>Textbooks influence teaching and the subject specific learning and teaching culture more than curricula. </a:t>
            </a:r>
            <a:r>
              <a:rPr lang="en-GB" baseline="30000" noProof="0" dirty="0" smtClean="0"/>
              <a:t>4</a:t>
            </a:r>
          </a:p>
          <a:p>
            <a:endParaRPr lang="en-GB" noProof="0" dirty="0"/>
          </a:p>
        </p:txBody>
      </p:sp>
      <p:sp>
        <p:nvSpPr>
          <p:cNvPr id="2" name="Titel 1"/>
          <p:cNvSpPr>
            <a:spLocks noGrp="1"/>
          </p:cNvSpPr>
          <p:nvPr>
            <p:ph type="title"/>
          </p:nvPr>
        </p:nvSpPr>
        <p:spPr/>
        <p:txBody>
          <a:bodyPr/>
          <a:lstStyle/>
          <a:p>
            <a:r>
              <a:rPr lang="en-GB" noProof="0" dirty="0" smtClean="0"/>
              <a:t>What is the relevance of textbooks today?</a:t>
            </a:r>
            <a:endParaRPr lang="en-GB" noProof="0" dirty="0"/>
          </a:p>
        </p:txBody>
      </p:sp>
      <p:sp>
        <p:nvSpPr>
          <p:cNvPr id="8" name="Rechteck 7"/>
          <p:cNvSpPr/>
          <p:nvPr/>
        </p:nvSpPr>
        <p:spPr>
          <a:xfrm>
            <a:off x="295952" y="5869575"/>
            <a:ext cx="8544835" cy="707886"/>
          </a:xfrm>
          <a:prstGeom prst="rect">
            <a:avLst/>
          </a:prstGeom>
        </p:spPr>
        <p:txBody>
          <a:bodyPr wrap="square">
            <a:spAutoFit/>
          </a:bodyPr>
          <a:lstStyle/>
          <a:p>
            <a:r>
              <a:rPr lang="de-CH" sz="1200" dirty="0">
                <a:latin typeface="Arial" panose="020B0604020202020204" pitchFamily="34" charset="0"/>
                <a:cs typeface="Arial" panose="020B0604020202020204" pitchFamily="34" charset="0"/>
                <a:sym typeface="Wingdings" pitchFamily="2" charset="2"/>
              </a:rPr>
              <a:t>1:</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Uljens</a:t>
            </a:r>
            <a:r>
              <a:rPr lang="de-CH" sz="1200" dirty="0">
                <a:latin typeface="Arial" panose="020B0604020202020204" pitchFamily="34" charset="0"/>
                <a:cs typeface="Arial" panose="020B0604020202020204" pitchFamily="34" charset="0"/>
              </a:rPr>
              <a:t> (2011, S. 1); 2: Wellenreuther (2010);</a:t>
            </a:r>
            <a:r>
              <a:rPr lang="en-US" sz="1200" dirty="0">
                <a:latin typeface="Arial" panose="020B0604020202020204" pitchFamily="34" charset="0"/>
                <a:cs typeface="Arial" panose="020B0604020202020204" pitchFamily="34" charset="0"/>
              </a:rPr>
              <a:t> 3</a:t>
            </a:r>
            <a:r>
              <a:rPr lang="de-CH" sz="1200" dirty="0">
                <a:latin typeface="Arial" panose="020B0604020202020204" pitchFamily="34" charset="0"/>
                <a:cs typeface="Arial" panose="020B0604020202020204" pitchFamily="34" charset="0"/>
              </a:rPr>
              <a:t>: Wacker (2008); 4: Oelkers und </a:t>
            </a:r>
            <a:r>
              <a:rPr lang="de-CH" sz="1200" dirty="0" err="1">
                <a:latin typeface="Arial" panose="020B0604020202020204" pitchFamily="34" charset="0"/>
                <a:cs typeface="Arial" panose="020B0604020202020204" pitchFamily="34" charset="0"/>
              </a:rPr>
              <a:t>Reusser</a:t>
            </a:r>
            <a:r>
              <a:rPr lang="de-CH" sz="1200" dirty="0">
                <a:latin typeface="Arial" panose="020B0604020202020204" pitchFamily="34" charset="0"/>
                <a:cs typeface="Arial" panose="020B0604020202020204" pitchFamily="34" charset="0"/>
              </a:rPr>
              <a:t> (2008); 5: Bölsterli Bardy (2015), 6: </a:t>
            </a:r>
            <a:r>
              <a:rPr lang="de-CH" sz="1200" dirty="0" err="1">
                <a:latin typeface="Arial" panose="020B0604020202020204" pitchFamily="34" charset="0"/>
                <a:cs typeface="Arial" panose="020B0604020202020204" pitchFamily="34" charset="0"/>
              </a:rPr>
              <a:t>Reusser</a:t>
            </a:r>
            <a:r>
              <a:rPr lang="de-CH" sz="1200" dirty="0">
                <a:latin typeface="Arial" panose="020B0604020202020204" pitchFamily="34" charset="0"/>
                <a:cs typeface="Arial" panose="020B0604020202020204" pitchFamily="34" charset="0"/>
              </a:rPr>
              <a:t> (2009)</a:t>
            </a:r>
            <a:endParaRPr lang="de-CH" sz="1200" dirty="0">
              <a:latin typeface="Arial" panose="020B0604020202020204" pitchFamily="34" charset="0"/>
              <a:cs typeface="Arial" panose="020B0604020202020204" pitchFamily="34" charset="0"/>
              <a:sym typeface="Wingdings" pitchFamily="2" charset="2"/>
            </a:endParaRPr>
          </a:p>
          <a:p>
            <a:endParaRPr lang="de-CH" sz="1600" dirty="0">
              <a:latin typeface="Arial" panose="020B0604020202020204" pitchFamily="34" charset="0"/>
              <a:cs typeface="Arial" panose="020B0604020202020204" pitchFamily="34" charset="0"/>
            </a:endParaRPr>
          </a:p>
        </p:txBody>
      </p:sp>
      <p:sp>
        <p:nvSpPr>
          <p:cNvPr id="46" name="Fußzeilenplatzhalter 45"/>
          <p:cNvSpPr>
            <a:spLocks noGrp="1"/>
          </p:cNvSpPr>
          <p:nvPr>
            <p:ph type="ftr" sz="quarter" idx="10"/>
          </p:nvPr>
        </p:nvSpPr>
        <p:spPr/>
        <p:txBody>
          <a:bodyPr/>
          <a:lstStyle/>
          <a:p>
            <a:pPr defTabSz="288000"/>
            <a:r>
              <a:rPr lang="de-CH" smtClean="0"/>
              <a:t>Katrin Bölsterli &amp; Maja Brückmann </a:t>
            </a:r>
            <a:endParaRPr lang="de-CH" dirty="0"/>
          </a:p>
        </p:txBody>
      </p:sp>
      <p:sp>
        <p:nvSpPr>
          <p:cNvPr id="47" name="Datumsplatzhalter 46"/>
          <p:cNvSpPr>
            <a:spLocks noGrp="1"/>
          </p:cNvSpPr>
          <p:nvPr>
            <p:ph type="dt" sz="half" idx="11"/>
          </p:nvPr>
        </p:nvSpPr>
        <p:spPr/>
        <p:txBody>
          <a:bodyPr/>
          <a:lstStyle/>
          <a:p>
            <a:r>
              <a:rPr lang="en-US" smtClean="0"/>
              <a:t>27.08.2019</a:t>
            </a:r>
            <a:endParaRPr lang="de-CH" dirty="0"/>
          </a:p>
        </p:txBody>
      </p:sp>
      <p:sp>
        <p:nvSpPr>
          <p:cNvPr id="48" name="Foliennummernplatzhalter 47"/>
          <p:cNvSpPr>
            <a:spLocks noGrp="1"/>
          </p:cNvSpPr>
          <p:nvPr>
            <p:ph type="sldNum" sz="quarter" idx="12"/>
          </p:nvPr>
        </p:nvSpPr>
        <p:spPr/>
        <p:txBody>
          <a:bodyPr/>
          <a:lstStyle/>
          <a:p>
            <a:fld id="{5DCDDC2F-BB8C-4FA4-9E91-DAC97F4BB211}" type="slidenum">
              <a:rPr lang="de-CH" noProof="0" smtClean="0"/>
              <a:pPr/>
              <a:t>4</a:t>
            </a:fld>
            <a:endParaRPr lang="de-CH" noProof="0" dirty="0"/>
          </a:p>
        </p:txBody>
      </p:sp>
    </p:spTree>
    <p:extLst>
      <p:ext uri="{BB962C8B-B14F-4D97-AF65-F5344CB8AC3E}">
        <p14:creationId xmlns:p14="http://schemas.microsoft.com/office/powerpoint/2010/main" val="23042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What is the relevance of textbooks for young teachers?</a:t>
            </a:r>
            <a:endParaRPr lang="en-GB" noProof="0" dirty="0"/>
          </a:p>
        </p:txBody>
      </p:sp>
      <p:sp>
        <p:nvSpPr>
          <p:cNvPr id="3" name="Inhaltsplatzhalter 2"/>
          <p:cNvSpPr>
            <a:spLocks noGrp="1"/>
          </p:cNvSpPr>
          <p:nvPr>
            <p:ph idx="13"/>
          </p:nvPr>
        </p:nvSpPr>
        <p:spPr>
          <a:xfrm>
            <a:off x="306035" y="1498600"/>
            <a:ext cx="8534753" cy="4852988"/>
          </a:xfrm>
        </p:spPr>
        <p:txBody>
          <a:bodyPr>
            <a:normAutofit/>
          </a:bodyPr>
          <a:lstStyle/>
          <a:p>
            <a:r>
              <a:rPr lang="en-GB" noProof="0" dirty="0" smtClean="0">
                <a:sym typeface="Wingdings" pitchFamily="2" charset="2"/>
              </a:rPr>
              <a:t>Textbooks…</a:t>
            </a:r>
          </a:p>
          <a:p>
            <a:pPr lvl="1"/>
            <a:r>
              <a:rPr lang="en-GB" sz="1800" noProof="0" dirty="0" smtClean="0">
                <a:sym typeface="Wingdings" pitchFamily="2" charset="2"/>
              </a:rPr>
              <a:t>… help (young) teachers to prepare the lessons </a:t>
            </a:r>
            <a:r>
              <a:rPr lang="en-GB" sz="1800" baseline="30000" noProof="0" dirty="0" smtClean="0">
                <a:sym typeface="Wingdings" pitchFamily="2" charset="2"/>
              </a:rPr>
              <a:t>1</a:t>
            </a:r>
            <a:r>
              <a:rPr lang="en-GB" sz="1800" noProof="0" dirty="0" smtClean="0">
                <a:sym typeface="Wingdings" pitchFamily="2" charset="2"/>
              </a:rPr>
              <a:t> and to teach. </a:t>
            </a:r>
            <a:r>
              <a:rPr lang="en-GB" sz="1800" baseline="30000" noProof="0" dirty="0" smtClean="0">
                <a:sym typeface="Wingdings" pitchFamily="2" charset="2"/>
              </a:rPr>
              <a:t>2</a:t>
            </a:r>
          </a:p>
          <a:p>
            <a:pPr lvl="1"/>
            <a:r>
              <a:rPr lang="en-GB" sz="1800" noProof="0" dirty="0" smtClean="0">
                <a:sym typeface="Wingdings" pitchFamily="2" charset="2"/>
              </a:rPr>
              <a:t>... are probably more widely used by young teachers than experienced teachers. </a:t>
            </a:r>
            <a:r>
              <a:rPr lang="en-GB" sz="1800" baseline="30000" noProof="0" dirty="0" smtClean="0">
                <a:sym typeface="Wingdings" pitchFamily="2" charset="2"/>
              </a:rPr>
              <a:t>3</a:t>
            </a:r>
          </a:p>
          <a:p>
            <a:pPr lvl="1"/>
            <a:r>
              <a:rPr lang="en-GB" sz="1800" noProof="0" dirty="0" smtClean="0">
                <a:sym typeface="Wingdings" pitchFamily="2" charset="2"/>
              </a:rPr>
              <a:t>… are more important for preparing lessons than the curriculum. </a:t>
            </a:r>
            <a:r>
              <a:rPr lang="en-GB" sz="1800" baseline="30000" noProof="0" dirty="0" smtClean="0">
                <a:sym typeface="Wingdings" pitchFamily="2" charset="2"/>
              </a:rPr>
              <a:t>3</a:t>
            </a:r>
          </a:p>
          <a:p>
            <a:pPr lvl="1"/>
            <a:r>
              <a:rPr lang="en-GB" sz="1800" noProof="0" dirty="0" smtClean="0">
                <a:sym typeface="Wingdings" pitchFamily="2" charset="2"/>
              </a:rPr>
              <a:t>… improve the knowledge and skills of teachers. </a:t>
            </a:r>
            <a:r>
              <a:rPr lang="en-GB" sz="1800" baseline="30000" noProof="0" dirty="0" smtClean="0">
                <a:sym typeface="Wingdings" pitchFamily="2" charset="2"/>
              </a:rPr>
              <a:t>4,5</a:t>
            </a:r>
            <a:endParaRPr lang="en-GB" sz="1800" baseline="30000" noProof="0" dirty="0" smtClean="0"/>
          </a:p>
          <a:p>
            <a:pPr lvl="1"/>
            <a:r>
              <a:rPr lang="en-GB" sz="1800" noProof="0" dirty="0" smtClean="0">
                <a:sym typeface="Wingdings" pitchFamily="2" charset="2"/>
              </a:rPr>
              <a:t>… have shown to be beneficial in further trainings of teachers. </a:t>
            </a:r>
            <a:r>
              <a:rPr lang="en-GB" sz="1800" baseline="30000" noProof="0" dirty="0" smtClean="0">
                <a:sym typeface="Wingdings" pitchFamily="2" charset="2"/>
              </a:rPr>
              <a:t>6</a:t>
            </a:r>
          </a:p>
          <a:p>
            <a:pPr lvl="1"/>
            <a:r>
              <a:rPr lang="en-GB" sz="1800" noProof="0" dirty="0" smtClean="0">
                <a:sym typeface="Wingdings" pitchFamily="2" charset="2"/>
              </a:rPr>
              <a:t>… link curricula and teaching. </a:t>
            </a:r>
            <a:r>
              <a:rPr lang="en-GB" sz="1800" baseline="30000" noProof="0" dirty="0" smtClean="0">
                <a:sym typeface="Wingdings" pitchFamily="2" charset="2"/>
              </a:rPr>
              <a:t>7,8,9</a:t>
            </a:r>
          </a:p>
          <a:p>
            <a:r>
              <a:rPr lang="en-GB" sz="2000" noProof="0" dirty="0" smtClean="0"/>
              <a:t>Consequently, textbooks shape teaching and subject-specific learning and working culture more powerful than curricula. </a:t>
            </a:r>
            <a:r>
              <a:rPr lang="en-GB" sz="2000" baseline="30000" noProof="0" dirty="0" smtClean="0"/>
              <a:t>10</a:t>
            </a:r>
            <a:r>
              <a:rPr lang="en-GB" sz="2000" noProof="0" dirty="0" smtClean="0"/>
              <a:t> </a:t>
            </a:r>
          </a:p>
          <a:p>
            <a:r>
              <a:rPr lang="en-GB" sz="2000" noProof="0" dirty="0" smtClean="0"/>
              <a:t>With a meaningful inclusion of new media, textbooks remain the leading medium in education. </a:t>
            </a:r>
            <a:r>
              <a:rPr lang="en-GB" sz="2000" baseline="30000" noProof="0" dirty="0" smtClean="0"/>
              <a:t>11</a:t>
            </a:r>
          </a:p>
          <a:p>
            <a:endParaRPr lang="en-GB" noProof="0" dirty="0"/>
          </a:p>
        </p:txBody>
      </p:sp>
      <p:sp>
        <p:nvSpPr>
          <p:cNvPr id="8" name="Rechteck 7"/>
          <p:cNvSpPr/>
          <p:nvPr/>
        </p:nvSpPr>
        <p:spPr>
          <a:xfrm>
            <a:off x="295952" y="5860652"/>
            <a:ext cx="8022566" cy="553998"/>
          </a:xfrm>
          <a:prstGeom prst="rect">
            <a:avLst/>
          </a:prstGeom>
        </p:spPr>
        <p:txBody>
          <a:bodyPr wrap="square">
            <a:spAutoFit/>
          </a:bodyPr>
          <a:lstStyle/>
          <a:p>
            <a:r>
              <a:rPr lang="de-CH" sz="1000" dirty="0">
                <a:latin typeface="Arial" panose="020B0604020202020204" pitchFamily="34" charset="0"/>
                <a:cs typeface="Arial" panose="020B0604020202020204" pitchFamily="34" charset="0"/>
                <a:sym typeface="Wingdings" pitchFamily="2" charset="2"/>
              </a:rPr>
              <a:t>1: Beerenwinkel (2006); 2</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Pettersson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Billmayer</a:t>
            </a:r>
            <a:r>
              <a:rPr lang="en-US" sz="1000" dirty="0">
                <a:latin typeface="Arial" panose="020B0604020202020204" pitchFamily="34" charset="0"/>
                <a:cs typeface="Arial" panose="020B0604020202020204" pitchFamily="34" charset="0"/>
              </a:rPr>
              <a:t> und </a:t>
            </a:r>
            <a:r>
              <a:rPr lang="en-US" sz="1000" dirty="0" err="1">
                <a:latin typeface="Arial" panose="020B0604020202020204" pitchFamily="34" charset="0"/>
                <a:cs typeface="Arial" panose="020B0604020202020204" pitchFamily="34" charset="0"/>
              </a:rPr>
              <a:t>Billmayer</a:t>
            </a:r>
            <a:r>
              <a:rPr lang="en-US" sz="1000" dirty="0">
                <a:latin typeface="Arial" panose="020B0604020202020204" pitchFamily="34" charset="0"/>
                <a:cs typeface="Arial" panose="020B0604020202020204" pitchFamily="34" charset="0"/>
              </a:rPr>
              <a:t> (2010); </a:t>
            </a:r>
            <a:r>
              <a:rPr lang="de-CH" sz="1000" dirty="0">
                <a:latin typeface="Arial" panose="020B0604020202020204" pitchFamily="34" charset="0"/>
                <a:cs typeface="Arial" panose="020B0604020202020204" pitchFamily="34" charset="0"/>
                <a:sym typeface="Wingdings" pitchFamily="2" charset="2"/>
              </a:rPr>
              <a:t>3</a:t>
            </a:r>
            <a:r>
              <a:rPr lang="en-US" sz="1000" dirty="0">
                <a:latin typeface="Arial" panose="020B0604020202020204" pitchFamily="34" charset="0"/>
                <a:cs typeface="Arial" panose="020B0604020202020204" pitchFamily="34" charset="0"/>
              </a:rPr>
              <a:t>: </a:t>
            </a:r>
            <a:r>
              <a:rPr lang="de-CH" sz="1000" dirty="0">
                <a:latin typeface="Arial" panose="020B0604020202020204" pitchFamily="34" charset="0"/>
                <a:cs typeface="Arial" panose="020B0604020202020204" pitchFamily="34" charset="0"/>
              </a:rPr>
              <a:t>Bähr &amp; Künzli (1999)</a:t>
            </a:r>
            <a:r>
              <a:rPr lang="de-CH" sz="1000" dirty="0">
                <a:latin typeface="Arial" panose="020B0604020202020204" pitchFamily="34" charset="0"/>
                <a:cs typeface="Arial" panose="020B0604020202020204" pitchFamily="34" charset="0"/>
                <a:sym typeface="Wingdings" pitchFamily="2" charset="2"/>
              </a:rPr>
              <a:t>; </a:t>
            </a:r>
            <a:r>
              <a:rPr lang="en-GB" sz="1000" dirty="0">
                <a:latin typeface="Arial" panose="020B0604020202020204" pitchFamily="34" charset="0"/>
                <a:cs typeface="Arial" panose="020B0604020202020204" pitchFamily="34" charset="0"/>
              </a:rPr>
              <a:t>4: Hoesli, 2012; 5: </a:t>
            </a:r>
            <a:r>
              <a:rPr lang="en-GB" sz="1000" dirty="0" err="1">
                <a:latin typeface="Arial" panose="020B0604020202020204" pitchFamily="34" charset="0"/>
                <a:cs typeface="Arial" panose="020B0604020202020204" pitchFamily="34" charset="0"/>
              </a:rPr>
              <a:t>Matthes</a:t>
            </a:r>
            <a:r>
              <a:rPr lang="en-GB" sz="1000" dirty="0">
                <a:latin typeface="Arial" panose="020B0604020202020204" pitchFamily="34" charset="0"/>
                <a:cs typeface="Arial" panose="020B0604020202020204" pitchFamily="34" charset="0"/>
              </a:rPr>
              <a:t> &amp; Heinze, 2003).</a:t>
            </a:r>
            <a:r>
              <a:rPr lang="de-CH" sz="1000" dirty="0">
                <a:latin typeface="Arial" panose="020B0604020202020204" pitchFamily="34" charset="0"/>
                <a:cs typeface="Arial" panose="020B0604020202020204" pitchFamily="34" charset="0"/>
                <a:sym typeface="Wingdings" pitchFamily="2" charset="2"/>
              </a:rPr>
              <a:t> 6: Möller (2011); 7</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Chien</a:t>
            </a:r>
            <a:r>
              <a:rPr lang="en-US" sz="1000" dirty="0">
                <a:latin typeface="Arial" panose="020B0604020202020204" pitchFamily="34" charset="0"/>
                <a:cs typeface="Arial" panose="020B0604020202020204" pitchFamily="34" charset="0"/>
              </a:rPr>
              <a:t> (2006); 8: </a:t>
            </a:r>
            <a:r>
              <a:rPr lang="de-CH" sz="1000" dirty="0">
                <a:latin typeface="Arial" panose="020B0604020202020204" pitchFamily="34" charset="0"/>
                <a:cs typeface="Arial" panose="020B0604020202020204" pitchFamily="34" charset="0"/>
              </a:rPr>
              <a:t>Matthes &amp; Heinze (2005);</a:t>
            </a:r>
            <a:r>
              <a:rPr lang="en-US" sz="1000" dirty="0">
                <a:latin typeface="Arial" panose="020B0604020202020204" pitchFamily="34" charset="0"/>
                <a:cs typeface="Arial" panose="020B0604020202020204" pitchFamily="34" charset="0"/>
              </a:rPr>
              <a:t> 9: Valverde (2002); 10:</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Oelkers</a:t>
            </a:r>
            <a:r>
              <a:rPr lang="en-GB" sz="1000" dirty="0">
                <a:latin typeface="Arial" panose="020B0604020202020204" pitchFamily="34" charset="0"/>
                <a:cs typeface="Arial" panose="020B0604020202020204" pitchFamily="34" charset="0"/>
              </a:rPr>
              <a:t> &amp; </a:t>
            </a:r>
            <a:r>
              <a:rPr lang="en-GB" sz="1000" dirty="0" err="1">
                <a:latin typeface="Arial" panose="020B0604020202020204" pitchFamily="34" charset="0"/>
                <a:cs typeface="Arial" panose="020B0604020202020204" pitchFamily="34" charset="0"/>
              </a:rPr>
              <a:t>Reusser</a:t>
            </a:r>
            <a:r>
              <a:rPr lang="en-GB" sz="1000" dirty="0">
                <a:latin typeface="Arial" panose="020B0604020202020204" pitchFamily="34" charset="0"/>
                <a:cs typeface="Arial" panose="020B0604020202020204" pitchFamily="34" charset="0"/>
              </a:rPr>
              <a:t>, 2008, p. 408; 11: </a:t>
            </a:r>
            <a:r>
              <a:rPr lang="en-GB" sz="1000" dirty="0" err="1">
                <a:latin typeface="Arial" panose="020B0604020202020204" pitchFamily="34" charset="0"/>
                <a:cs typeface="Arial" panose="020B0604020202020204" pitchFamily="34" charset="0"/>
              </a:rPr>
              <a:t>Oelkers</a:t>
            </a:r>
            <a:r>
              <a:rPr lang="en-GB" sz="1000" dirty="0">
                <a:latin typeface="Arial" panose="020B0604020202020204" pitchFamily="34" charset="0"/>
                <a:cs typeface="Arial" panose="020B0604020202020204" pitchFamily="34" charset="0"/>
              </a:rPr>
              <a:t> &amp; </a:t>
            </a:r>
            <a:r>
              <a:rPr lang="en-GB" sz="1000" dirty="0" err="1">
                <a:latin typeface="Arial" panose="020B0604020202020204" pitchFamily="34" charset="0"/>
                <a:cs typeface="Arial" panose="020B0604020202020204" pitchFamily="34" charset="0"/>
              </a:rPr>
              <a:t>Reusser</a:t>
            </a:r>
            <a:r>
              <a:rPr lang="en-GB" sz="1000" dirty="0">
                <a:latin typeface="Arial" panose="020B0604020202020204" pitchFamily="34" charset="0"/>
                <a:cs typeface="Arial" panose="020B0604020202020204" pitchFamily="34" charset="0"/>
              </a:rPr>
              <a:t>, 2008</a:t>
            </a:r>
            <a:endParaRPr lang="de-CH" sz="1000" dirty="0">
              <a:latin typeface="Arial" panose="020B0604020202020204" pitchFamily="34" charset="0"/>
              <a:cs typeface="Arial" panose="020B0604020202020204" pitchFamily="34" charset="0"/>
            </a:endParaRPr>
          </a:p>
        </p:txBody>
      </p:sp>
      <p:sp>
        <p:nvSpPr>
          <p:cNvPr id="26" name="Fußzeilenplatzhalter 25"/>
          <p:cNvSpPr>
            <a:spLocks noGrp="1"/>
          </p:cNvSpPr>
          <p:nvPr>
            <p:ph type="ftr" sz="quarter" idx="10"/>
          </p:nvPr>
        </p:nvSpPr>
        <p:spPr/>
        <p:txBody>
          <a:bodyPr/>
          <a:lstStyle/>
          <a:p>
            <a:pPr defTabSz="288000"/>
            <a:r>
              <a:rPr lang="de-CH" smtClean="0"/>
              <a:t>Katrin Bölsterli &amp; Maja Brückmann </a:t>
            </a:r>
            <a:endParaRPr lang="de-CH" dirty="0"/>
          </a:p>
        </p:txBody>
      </p:sp>
      <p:sp>
        <p:nvSpPr>
          <p:cNvPr id="27" name="Datumsplatzhalter 26"/>
          <p:cNvSpPr>
            <a:spLocks noGrp="1"/>
          </p:cNvSpPr>
          <p:nvPr>
            <p:ph type="dt" sz="half" idx="11"/>
          </p:nvPr>
        </p:nvSpPr>
        <p:spPr/>
        <p:txBody>
          <a:bodyPr/>
          <a:lstStyle/>
          <a:p>
            <a:r>
              <a:rPr lang="en-US" smtClean="0"/>
              <a:t>27.08.2019</a:t>
            </a:r>
            <a:endParaRPr lang="de-CH" dirty="0"/>
          </a:p>
        </p:txBody>
      </p:sp>
      <p:sp>
        <p:nvSpPr>
          <p:cNvPr id="28" name="Foliennummernplatzhalter 27"/>
          <p:cNvSpPr>
            <a:spLocks noGrp="1"/>
          </p:cNvSpPr>
          <p:nvPr>
            <p:ph type="sldNum" sz="quarter" idx="12"/>
          </p:nvPr>
        </p:nvSpPr>
        <p:spPr/>
        <p:txBody>
          <a:bodyPr/>
          <a:lstStyle/>
          <a:p>
            <a:fld id="{5DCDDC2F-BB8C-4FA4-9E91-DAC97F4BB211}" type="slidenum">
              <a:rPr lang="de-CH" noProof="0" smtClean="0"/>
              <a:pPr/>
              <a:t>5</a:t>
            </a:fld>
            <a:endParaRPr lang="de-CH" noProof="0" dirty="0"/>
          </a:p>
        </p:txBody>
      </p:sp>
    </p:spTree>
    <p:extLst>
      <p:ext uri="{BB962C8B-B14F-4D97-AF65-F5344CB8AC3E}">
        <p14:creationId xmlns:p14="http://schemas.microsoft.com/office/powerpoint/2010/main" val="196777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D0B0F-26C3-47F5-9D60-54BB9433CF33}"/>
              </a:ext>
            </a:extLst>
          </p:cNvPr>
          <p:cNvSpPr>
            <a:spLocks noGrp="1"/>
          </p:cNvSpPr>
          <p:nvPr>
            <p:ph type="title"/>
          </p:nvPr>
        </p:nvSpPr>
        <p:spPr/>
        <p:txBody>
          <a:bodyPr/>
          <a:lstStyle/>
          <a:p>
            <a:r>
              <a:rPr lang="en-GB" noProof="0" dirty="0" smtClean="0"/>
              <a:t>What is a main desiderate of teacher trainings?</a:t>
            </a:r>
            <a:endParaRPr lang="en-GB" noProof="0" dirty="0"/>
          </a:p>
        </p:txBody>
      </p:sp>
      <p:sp>
        <p:nvSpPr>
          <p:cNvPr id="9" name="Fußzeilenplatzhalter 8"/>
          <p:cNvSpPr>
            <a:spLocks noGrp="1"/>
          </p:cNvSpPr>
          <p:nvPr>
            <p:ph type="ftr" sz="quarter" idx="10"/>
          </p:nvPr>
        </p:nvSpPr>
        <p:spPr/>
        <p:txBody>
          <a:bodyPr/>
          <a:lstStyle/>
          <a:p>
            <a:r>
              <a:rPr lang="de-CH" smtClean="0"/>
              <a:t>Katrin Bölsterli &amp; Maja Brückmann </a:t>
            </a:r>
            <a:endParaRPr lang="de-CH" dirty="0"/>
          </a:p>
        </p:txBody>
      </p:sp>
      <p:sp>
        <p:nvSpPr>
          <p:cNvPr id="10" name="Datumsplatzhalter 9"/>
          <p:cNvSpPr>
            <a:spLocks noGrp="1"/>
          </p:cNvSpPr>
          <p:nvPr>
            <p:ph type="dt" sz="half" idx="11"/>
          </p:nvPr>
        </p:nvSpPr>
        <p:spPr/>
        <p:txBody>
          <a:bodyPr/>
          <a:lstStyle/>
          <a:p>
            <a:r>
              <a:rPr lang="en-US" smtClean="0"/>
              <a:t>27.08.2019</a:t>
            </a:r>
            <a:endParaRPr lang="de-CH" dirty="0"/>
          </a:p>
        </p:txBody>
      </p:sp>
      <p:sp>
        <p:nvSpPr>
          <p:cNvPr id="11" name="Foliennummernplatzhalter 10"/>
          <p:cNvSpPr>
            <a:spLocks noGrp="1"/>
          </p:cNvSpPr>
          <p:nvPr>
            <p:ph type="sldNum" sz="quarter" idx="12"/>
          </p:nvPr>
        </p:nvSpPr>
        <p:spPr/>
        <p:txBody>
          <a:bodyPr/>
          <a:lstStyle/>
          <a:p>
            <a:fld id="{5DCDDC2F-BB8C-4FA4-9E91-DAC97F4BB211}" type="slidenum">
              <a:rPr lang="de-CH" noProof="0" smtClean="0"/>
              <a:pPr/>
              <a:t>6</a:t>
            </a:fld>
            <a:endParaRPr lang="de-CH" noProof="0" dirty="0"/>
          </a:p>
        </p:txBody>
      </p:sp>
      <p:sp>
        <p:nvSpPr>
          <p:cNvPr id="6" name="Textplatzhalter 5">
            <a:extLst>
              <a:ext uri="{FF2B5EF4-FFF2-40B4-BE49-F238E27FC236}">
                <a16:creationId xmlns:a16="http://schemas.microsoft.com/office/drawing/2014/main" id="{6D80EAFF-8F2F-4182-A1F9-CE0742D46ED6}"/>
              </a:ext>
            </a:extLst>
          </p:cNvPr>
          <p:cNvSpPr>
            <a:spLocks noGrp="1"/>
          </p:cNvSpPr>
          <p:nvPr>
            <p:ph type="body" sz="quarter" idx="13"/>
          </p:nvPr>
        </p:nvSpPr>
        <p:spPr/>
        <p:txBody>
          <a:bodyPr>
            <a:normAutofit/>
          </a:bodyPr>
          <a:lstStyle/>
          <a:p>
            <a:r>
              <a:rPr lang="en-GB" noProof="0" dirty="0" smtClean="0"/>
              <a:t>Teacher training does not (adequately) prepare for the practical aspects of teaching</a:t>
            </a:r>
            <a:r>
              <a:rPr lang="en-GB" baseline="30000" noProof="0" dirty="0" smtClean="0"/>
              <a:t>1,2</a:t>
            </a:r>
            <a:r>
              <a:rPr lang="en-GB" noProof="0" dirty="0" smtClean="0"/>
              <a:t> </a:t>
            </a:r>
          </a:p>
          <a:p>
            <a:pPr lvl="1"/>
            <a:r>
              <a:rPr lang="en-GB" noProof="0" dirty="0" smtClean="0"/>
              <a:t>To few practical knowledge is taught, even though this is desired</a:t>
            </a:r>
            <a:r>
              <a:rPr lang="en-GB" baseline="30000" noProof="0" dirty="0" smtClean="0"/>
              <a:t>1</a:t>
            </a:r>
            <a:r>
              <a:rPr lang="en-GB" noProof="0" dirty="0" smtClean="0"/>
              <a:t>, intended and confirmed by the lecturers</a:t>
            </a:r>
            <a:r>
              <a:rPr lang="en-GB" baseline="30000" noProof="0" dirty="0" smtClean="0"/>
              <a:t>2</a:t>
            </a:r>
            <a:r>
              <a:rPr lang="en-GB" noProof="0" dirty="0" smtClean="0"/>
              <a:t>.</a:t>
            </a:r>
          </a:p>
          <a:p>
            <a:pPr lvl="1"/>
            <a:r>
              <a:rPr lang="en-GB" noProof="0" dirty="0" smtClean="0"/>
              <a:t>Students accuse all faculties an unsatisfactory "theory-practice linkage"</a:t>
            </a:r>
            <a:r>
              <a:rPr lang="en-GB" baseline="30000" noProof="0" dirty="0" smtClean="0"/>
              <a:t>3,4</a:t>
            </a:r>
            <a:r>
              <a:rPr lang="en-GB" noProof="0" dirty="0" smtClean="0"/>
              <a:t>. </a:t>
            </a:r>
          </a:p>
          <a:p>
            <a:pPr lvl="1"/>
            <a:r>
              <a:rPr lang="en-GB" noProof="0" dirty="0" smtClean="0"/>
              <a:t>Students quote to acquiring "professional ability, routine and safety" mainly during school internships.</a:t>
            </a:r>
            <a:r>
              <a:rPr lang="en-GB" baseline="30000" noProof="0" dirty="0" smtClean="0"/>
              <a:t>3</a:t>
            </a:r>
          </a:p>
          <a:p>
            <a:pPr lvl="1"/>
            <a:endParaRPr lang="en-GB" baseline="30000" noProof="0" dirty="0" smtClean="0"/>
          </a:p>
          <a:p>
            <a:pPr marL="288000" lvl="1" indent="0">
              <a:buNone/>
            </a:pPr>
            <a:r>
              <a:rPr lang="en-GB" b="1" noProof="0" dirty="0" smtClean="0">
                <a:sym typeface="Wingdings" panose="05000000000000000000" pitchFamily="2" charset="2"/>
              </a:rPr>
              <a:t> There is a missing link between theory and practice in teacher training.</a:t>
            </a:r>
            <a:endParaRPr lang="en-GB" b="1" noProof="0" dirty="0"/>
          </a:p>
        </p:txBody>
      </p:sp>
      <p:sp>
        <p:nvSpPr>
          <p:cNvPr id="7" name="Textfeld 6">
            <a:extLst>
              <a:ext uri="{FF2B5EF4-FFF2-40B4-BE49-F238E27FC236}">
                <a16:creationId xmlns:a16="http://schemas.microsoft.com/office/drawing/2014/main" id="{EAE1991A-691C-4CF9-A964-7620AD53F5E7}"/>
              </a:ext>
            </a:extLst>
          </p:cNvPr>
          <p:cNvSpPr txBox="1"/>
          <p:nvPr/>
        </p:nvSpPr>
        <p:spPr>
          <a:xfrm>
            <a:off x="306035" y="5970614"/>
            <a:ext cx="6095883"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1: </a:t>
            </a:r>
            <a:r>
              <a:rPr lang="de-CH" sz="1000" dirty="0" err="1">
                <a:latin typeface="Arial" panose="020B0604020202020204" pitchFamily="34" charset="0"/>
                <a:cs typeface="Arial" panose="020B0604020202020204" pitchFamily="34" charset="0"/>
              </a:rPr>
              <a:t>Kagan</a:t>
            </a:r>
            <a:r>
              <a:rPr lang="de-CH" sz="1000" dirty="0">
                <a:latin typeface="Arial" panose="020B0604020202020204" pitchFamily="34" charset="0"/>
                <a:cs typeface="Arial" panose="020B0604020202020204" pitchFamily="34" charset="0"/>
              </a:rPr>
              <a:t> (1992); 2: </a:t>
            </a:r>
            <a:r>
              <a:rPr lang="de-CH" sz="1000" dirty="0" err="1">
                <a:latin typeface="Arial" panose="020B0604020202020204" pitchFamily="34" charset="0"/>
                <a:cs typeface="Arial" panose="020B0604020202020204" pitchFamily="34" charset="0"/>
              </a:rPr>
              <a:t>Goodlad</a:t>
            </a:r>
            <a:r>
              <a:rPr lang="de-CH" sz="1000" dirty="0">
                <a:latin typeface="Arial" panose="020B0604020202020204" pitchFamily="34" charset="0"/>
                <a:cs typeface="Arial" panose="020B0604020202020204" pitchFamily="34" charset="0"/>
              </a:rPr>
              <a:t> (1991); 3: Stadelmann (2004); 4: Oser and Oelkers (2001)</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0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4A6B-91F8-4E35-9E57-7D9A79EC204F}"/>
              </a:ext>
            </a:extLst>
          </p:cNvPr>
          <p:cNvSpPr>
            <a:spLocks noGrp="1"/>
          </p:cNvSpPr>
          <p:nvPr>
            <p:ph type="title"/>
          </p:nvPr>
        </p:nvSpPr>
        <p:spPr/>
        <p:txBody>
          <a:bodyPr/>
          <a:lstStyle/>
          <a:p>
            <a:r>
              <a:rPr lang="en-GB" noProof="0" dirty="0" smtClean="0"/>
              <a:t>What relevance could textbooks have in teacher training?</a:t>
            </a:r>
            <a:endParaRPr lang="en-GB" noProof="0" dirty="0"/>
          </a:p>
        </p:txBody>
      </p:sp>
      <p:sp>
        <p:nvSpPr>
          <p:cNvPr id="11" name="Fußzeilenplatzhalter 10"/>
          <p:cNvSpPr>
            <a:spLocks noGrp="1"/>
          </p:cNvSpPr>
          <p:nvPr>
            <p:ph type="ftr" sz="quarter" idx="10"/>
          </p:nvPr>
        </p:nvSpPr>
        <p:spPr/>
        <p:txBody>
          <a:bodyPr/>
          <a:lstStyle/>
          <a:p>
            <a:r>
              <a:rPr lang="de-CH" smtClean="0"/>
              <a:t>Katrin Bölsterli &amp; Maja Brückmann </a:t>
            </a:r>
            <a:endParaRPr lang="de-CH" dirty="0"/>
          </a:p>
        </p:txBody>
      </p:sp>
      <p:sp>
        <p:nvSpPr>
          <p:cNvPr id="12" name="Datumsplatzhalter 11"/>
          <p:cNvSpPr>
            <a:spLocks noGrp="1"/>
          </p:cNvSpPr>
          <p:nvPr>
            <p:ph type="dt" sz="half" idx="11"/>
          </p:nvPr>
        </p:nvSpPr>
        <p:spPr/>
        <p:txBody>
          <a:bodyPr/>
          <a:lstStyle/>
          <a:p>
            <a:r>
              <a:rPr lang="en-US" smtClean="0"/>
              <a:t>27.08.2019</a:t>
            </a:r>
            <a:endParaRPr lang="de-CH" dirty="0"/>
          </a:p>
        </p:txBody>
      </p:sp>
      <p:sp>
        <p:nvSpPr>
          <p:cNvPr id="13" name="Foliennummernplatzhalter 12"/>
          <p:cNvSpPr>
            <a:spLocks noGrp="1"/>
          </p:cNvSpPr>
          <p:nvPr>
            <p:ph type="sldNum" sz="quarter" idx="12"/>
          </p:nvPr>
        </p:nvSpPr>
        <p:spPr/>
        <p:txBody>
          <a:bodyPr/>
          <a:lstStyle/>
          <a:p>
            <a:fld id="{5DCDDC2F-BB8C-4FA4-9E91-DAC97F4BB211}" type="slidenum">
              <a:rPr lang="de-CH" noProof="0" smtClean="0"/>
              <a:pPr/>
              <a:t>7</a:t>
            </a:fld>
            <a:endParaRPr lang="de-CH" noProof="0" dirty="0"/>
          </a:p>
        </p:txBody>
      </p:sp>
      <p:sp>
        <p:nvSpPr>
          <p:cNvPr id="6" name="Textplatzhalter 5">
            <a:extLst>
              <a:ext uri="{FF2B5EF4-FFF2-40B4-BE49-F238E27FC236}">
                <a16:creationId xmlns:a16="http://schemas.microsoft.com/office/drawing/2014/main" id="{29B83564-2DE8-49A6-88AB-1DF8A7540F77}"/>
              </a:ext>
            </a:extLst>
          </p:cNvPr>
          <p:cNvSpPr>
            <a:spLocks noGrp="1"/>
          </p:cNvSpPr>
          <p:nvPr>
            <p:ph type="body" sz="quarter" idx="13"/>
          </p:nvPr>
        </p:nvSpPr>
        <p:spPr/>
        <p:txBody>
          <a:bodyPr/>
          <a:lstStyle/>
          <a:p>
            <a:r>
              <a:rPr lang="en-GB" noProof="0" dirty="0" smtClean="0"/>
              <a:t>The potential of textbooks in teacher training is the fact that textbooks are part of the teachers every day life.</a:t>
            </a:r>
            <a:r>
              <a:rPr lang="en-GB" baseline="30000" noProof="0" dirty="0" smtClean="0"/>
              <a:t>1</a:t>
            </a:r>
          </a:p>
          <a:p>
            <a:pPr lvl="1"/>
            <a:r>
              <a:rPr lang="en-GB" noProof="0" dirty="0" smtClean="0"/>
              <a:t>Ball claimed more than 20 years ago:</a:t>
            </a:r>
          </a:p>
          <a:p>
            <a:pPr lvl="2"/>
            <a:r>
              <a:rPr lang="en-GB" noProof="0" dirty="0" smtClean="0"/>
              <a:t>„Textbooks continue to be a mainstay of the elementary classroom in most schools […]. Designing ways to use them more directly in the service of teacher development is strategic.”</a:t>
            </a:r>
            <a:r>
              <a:rPr lang="en-GB" baseline="30000" noProof="0" dirty="0" smtClean="0"/>
              <a:t>2</a:t>
            </a:r>
          </a:p>
          <a:p>
            <a:pPr lvl="1"/>
            <a:r>
              <a:rPr lang="en-GB" dirty="0" smtClean="0">
                <a:sym typeface="Wingdings" pitchFamily="2" charset="2"/>
              </a:rPr>
              <a:t>Graduates from teacher trainings regret not to have had more «directly usable materials» during their studies to be better prepared for their career start.</a:t>
            </a:r>
            <a:r>
              <a:rPr lang="en-GB" baseline="30000" dirty="0" smtClean="0">
                <a:sym typeface="Wingdings" pitchFamily="2" charset="2"/>
              </a:rPr>
              <a:t>3</a:t>
            </a:r>
            <a:endParaRPr lang="en-GB" baseline="30000" noProof="0" dirty="0" smtClean="0"/>
          </a:p>
          <a:p>
            <a:endParaRPr lang="en-GB" noProof="0" dirty="0"/>
          </a:p>
        </p:txBody>
      </p:sp>
      <p:sp>
        <p:nvSpPr>
          <p:cNvPr id="8" name="Textfeld 7">
            <a:extLst>
              <a:ext uri="{FF2B5EF4-FFF2-40B4-BE49-F238E27FC236}">
                <a16:creationId xmlns:a16="http://schemas.microsoft.com/office/drawing/2014/main" id="{AE83545D-01F8-4068-B7AF-CD7BEA14D723}"/>
              </a:ext>
            </a:extLst>
          </p:cNvPr>
          <p:cNvSpPr txBox="1"/>
          <p:nvPr/>
        </p:nvSpPr>
        <p:spPr>
          <a:xfrm>
            <a:off x="236049" y="6196923"/>
            <a:ext cx="8370277"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1: </a:t>
            </a:r>
            <a:r>
              <a:rPr lang="de-DE" sz="1000" dirty="0" err="1">
                <a:latin typeface="Arial" panose="020B0604020202020204" pitchFamily="34" charset="0"/>
                <a:cs typeface="Arial" panose="020B0604020202020204" pitchFamily="34" charset="0"/>
              </a:rPr>
              <a:t>Schmit</a:t>
            </a:r>
            <a:r>
              <a:rPr lang="de-DE" sz="1000" dirty="0">
                <a:latin typeface="Arial" panose="020B0604020202020204" pitchFamily="34" charset="0"/>
                <a:cs typeface="Arial" panose="020B0604020202020204" pitchFamily="34" charset="0"/>
              </a:rPr>
              <a:t>, S. (2014, S. 352); 2: Ball (1994, p.33); 3: Stadelmann (2004)  </a:t>
            </a:r>
            <a:endParaRPr lang="de-CH"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7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7211" y="194151"/>
            <a:ext cx="8686667" cy="1340562"/>
          </a:xfrm>
          <a:solidFill>
            <a:schemeClr val="bg1"/>
          </a:solidFill>
        </p:spPr>
        <p:txBody>
          <a:bodyPr>
            <a:noAutofit/>
          </a:bodyPr>
          <a:lstStyle/>
          <a:p>
            <a:pPr algn="ctr" eaLnBrk="1" hangingPunct="1"/>
            <a:r>
              <a:rPr lang="en-GB" sz="4400" noProof="0" dirty="0"/>
              <a:t/>
            </a:r>
            <a:br>
              <a:rPr lang="en-GB" sz="4400" noProof="0" dirty="0"/>
            </a:br>
            <a:r>
              <a:rPr lang="en-GB" sz="4400" cap="small" noProof="0" dirty="0"/>
              <a:t>Research </a:t>
            </a:r>
            <a:r>
              <a:rPr lang="en-GB" sz="4400" cap="small" noProof="0" dirty="0" smtClean="0"/>
              <a:t>gap &amp; Question</a:t>
            </a:r>
            <a:endParaRPr lang="en-GB" sz="4400" cap="small" noProof="0" dirty="0"/>
          </a:p>
        </p:txBody>
      </p:sp>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723"/>
          <a:stretch/>
        </p:blipFill>
        <p:spPr bwMode="auto">
          <a:xfrm>
            <a:off x="2896073" y="2321737"/>
            <a:ext cx="3231593" cy="382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ußzeilenplatzhalter 4"/>
          <p:cNvSpPr>
            <a:spLocks noGrp="1"/>
          </p:cNvSpPr>
          <p:nvPr>
            <p:ph type="ftr" sz="quarter" idx="10"/>
          </p:nvPr>
        </p:nvSpPr>
        <p:spPr/>
        <p:txBody>
          <a:bodyPr/>
          <a:lstStyle/>
          <a:p>
            <a:pPr defTabSz="288000"/>
            <a:r>
              <a:rPr lang="de-CH" smtClean="0"/>
              <a:t>Katrin Bölsterli &amp; Maja Brückmann </a:t>
            </a:r>
            <a:endParaRPr lang="de-CH" dirty="0"/>
          </a:p>
        </p:txBody>
      </p:sp>
      <p:sp>
        <p:nvSpPr>
          <p:cNvPr id="6" name="Datumsplatzhalter 5"/>
          <p:cNvSpPr>
            <a:spLocks noGrp="1"/>
          </p:cNvSpPr>
          <p:nvPr>
            <p:ph type="dt" sz="half" idx="11"/>
          </p:nvPr>
        </p:nvSpPr>
        <p:spPr/>
        <p:txBody>
          <a:bodyPr/>
          <a:lstStyle/>
          <a:p>
            <a:r>
              <a:rPr lang="en-US" smtClean="0"/>
              <a:t>27.08.2019</a:t>
            </a:r>
            <a:endParaRPr lang="de-CH" dirty="0"/>
          </a:p>
        </p:txBody>
      </p:sp>
      <p:sp>
        <p:nvSpPr>
          <p:cNvPr id="7" name="Foliennummernplatzhalter 6"/>
          <p:cNvSpPr>
            <a:spLocks noGrp="1"/>
          </p:cNvSpPr>
          <p:nvPr>
            <p:ph type="sldNum" sz="quarter" idx="12"/>
          </p:nvPr>
        </p:nvSpPr>
        <p:spPr/>
        <p:txBody>
          <a:bodyPr/>
          <a:lstStyle/>
          <a:p>
            <a:fld id="{5DCDDC2F-BB8C-4FA4-9E91-DAC97F4BB211}" type="slidenum">
              <a:rPr lang="de-CH" noProof="0" smtClean="0"/>
              <a:pPr/>
              <a:t>8</a:t>
            </a:fld>
            <a:endParaRPr lang="de-CH" noProof="0" dirty="0"/>
          </a:p>
        </p:txBody>
      </p:sp>
    </p:spTree>
    <p:extLst>
      <p:ext uri="{BB962C8B-B14F-4D97-AF65-F5344CB8AC3E}">
        <p14:creationId xmlns:p14="http://schemas.microsoft.com/office/powerpoint/2010/main" val="119616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sym typeface="Wingdings" pitchFamily="2" charset="2"/>
              </a:rPr>
              <a:t>Could textbooks minimise the theory-practice gap in teacher trainings?</a:t>
            </a:r>
            <a:endParaRPr lang="en-GB" noProof="0" dirty="0"/>
          </a:p>
        </p:txBody>
      </p:sp>
      <p:sp>
        <p:nvSpPr>
          <p:cNvPr id="8" name="Fußzeilenplatzhalter 7"/>
          <p:cNvSpPr>
            <a:spLocks noGrp="1"/>
          </p:cNvSpPr>
          <p:nvPr>
            <p:ph type="ftr" sz="quarter" idx="10"/>
          </p:nvPr>
        </p:nvSpPr>
        <p:spPr/>
        <p:txBody>
          <a:bodyPr/>
          <a:lstStyle/>
          <a:p>
            <a:r>
              <a:rPr lang="de-CH" smtClean="0"/>
              <a:t>Katrin Bölsterli &amp; Maja Brückmann </a:t>
            </a:r>
            <a:endParaRPr lang="de-CH" dirty="0"/>
          </a:p>
        </p:txBody>
      </p:sp>
      <p:sp>
        <p:nvSpPr>
          <p:cNvPr id="10" name="Datumsplatzhalter 9"/>
          <p:cNvSpPr>
            <a:spLocks noGrp="1"/>
          </p:cNvSpPr>
          <p:nvPr>
            <p:ph type="dt" sz="half" idx="11"/>
          </p:nvPr>
        </p:nvSpPr>
        <p:spPr/>
        <p:txBody>
          <a:bodyPr/>
          <a:lstStyle/>
          <a:p>
            <a:r>
              <a:rPr lang="en-US" smtClean="0"/>
              <a:t>27.08.2019</a:t>
            </a:r>
            <a:endParaRPr lang="de-CH" dirty="0"/>
          </a:p>
        </p:txBody>
      </p:sp>
      <p:sp>
        <p:nvSpPr>
          <p:cNvPr id="11" name="Foliennummernplatzhalter 10"/>
          <p:cNvSpPr>
            <a:spLocks noGrp="1"/>
          </p:cNvSpPr>
          <p:nvPr>
            <p:ph type="sldNum" sz="quarter" idx="12"/>
          </p:nvPr>
        </p:nvSpPr>
        <p:spPr/>
        <p:txBody>
          <a:bodyPr/>
          <a:lstStyle/>
          <a:p>
            <a:fld id="{5DCDDC2F-BB8C-4FA4-9E91-DAC97F4BB211}" type="slidenum">
              <a:rPr lang="de-CH" noProof="0" smtClean="0"/>
              <a:pPr/>
              <a:t>9</a:t>
            </a:fld>
            <a:endParaRPr lang="de-CH" noProof="0" dirty="0"/>
          </a:p>
        </p:txBody>
      </p:sp>
      <p:sp>
        <p:nvSpPr>
          <p:cNvPr id="6" name="Textplatzhalter 5"/>
          <p:cNvSpPr>
            <a:spLocks noGrp="1"/>
          </p:cNvSpPr>
          <p:nvPr>
            <p:ph type="body" sz="quarter" idx="13"/>
          </p:nvPr>
        </p:nvSpPr>
        <p:spPr>
          <a:xfrm>
            <a:off x="306035" y="1498599"/>
            <a:ext cx="8534753" cy="4355353"/>
          </a:xfrm>
        </p:spPr>
        <p:txBody>
          <a:bodyPr>
            <a:normAutofit lnSpcReduction="10000"/>
          </a:bodyPr>
          <a:lstStyle/>
          <a:p>
            <a:r>
              <a:rPr lang="en-GB" noProof="0" dirty="0" smtClean="0"/>
              <a:t>„Not more practice is needed but a criteria-based evaluation of the practice, not just being done by the schools but also by the teacher trainers“.</a:t>
            </a:r>
            <a:r>
              <a:rPr lang="en-GB" baseline="30000" noProof="0" dirty="0" smtClean="0"/>
              <a:t>1</a:t>
            </a:r>
          </a:p>
          <a:p>
            <a:pPr lvl="1"/>
            <a:r>
              <a:rPr lang="en-GB" b="0" noProof="0" dirty="0" smtClean="0"/>
              <a:t>May it be possible to have a criteria based analysis and evaluation of teaching outside practical trainings?</a:t>
            </a:r>
          </a:p>
          <a:p>
            <a:pPr lvl="2"/>
            <a:r>
              <a:rPr lang="en-GB" b="0" noProof="0" dirty="0" smtClean="0"/>
              <a:t>Yes, by analysing textbooks with the help of checklists for textbooks during teacher trainings.</a:t>
            </a:r>
          </a:p>
          <a:p>
            <a:endParaRPr lang="en-GB" noProof="0" dirty="0" smtClean="0"/>
          </a:p>
          <a:p>
            <a:pPr lvl="1"/>
            <a:r>
              <a:rPr lang="en-GB" noProof="0" dirty="0" smtClean="0"/>
              <a:t>Why? </a:t>
            </a:r>
          </a:p>
          <a:p>
            <a:pPr lvl="2"/>
            <a:r>
              <a:rPr lang="en-GB" dirty="0" smtClean="0">
                <a:sym typeface="Wingdings" pitchFamily="2" charset="2"/>
              </a:rPr>
              <a:t>Schoolbooks</a:t>
            </a:r>
            <a:r>
              <a:rPr lang="en-GB" noProof="0" dirty="0" smtClean="0">
                <a:sym typeface="Wingdings" pitchFamily="2" charset="2"/>
              </a:rPr>
              <a:t> reflect to some extent teaching</a:t>
            </a:r>
            <a:r>
              <a:rPr lang="en-GB" baseline="30000" noProof="0" dirty="0" smtClean="0">
                <a:sym typeface="Wingdings" pitchFamily="2" charset="2"/>
              </a:rPr>
              <a:t>2</a:t>
            </a:r>
            <a:r>
              <a:rPr lang="en-GB" noProof="0" dirty="0" smtClean="0">
                <a:sym typeface="Wingdings" pitchFamily="2" charset="2"/>
              </a:rPr>
              <a:t> and therefore link theory with practice.</a:t>
            </a:r>
          </a:p>
          <a:p>
            <a:pPr lvl="2"/>
            <a:r>
              <a:rPr lang="en-GB" noProof="0" dirty="0" smtClean="0">
                <a:sym typeface="Wingdings" pitchFamily="2" charset="2"/>
              </a:rPr>
              <a:t>Textbooks have to deal with the theory-practice-gap</a:t>
            </a:r>
            <a:r>
              <a:rPr lang="en-GB" baseline="30000" noProof="0" dirty="0" smtClean="0">
                <a:sym typeface="Wingdings" pitchFamily="2" charset="2"/>
              </a:rPr>
              <a:t>3</a:t>
            </a:r>
          </a:p>
          <a:p>
            <a:pPr lvl="1"/>
            <a:endParaRPr lang="en-GB" noProof="0" dirty="0">
              <a:sym typeface="Wingdings" pitchFamily="2" charset="2"/>
            </a:endParaRPr>
          </a:p>
        </p:txBody>
      </p:sp>
      <p:sp>
        <p:nvSpPr>
          <p:cNvPr id="9" name="Textfeld 8"/>
          <p:cNvSpPr txBox="1"/>
          <p:nvPr/>
        </p:nvSpPr>
        <p:spPr>
          <a:xfrm>
            <a:off x="306035" y="6014540"/>
            <a:ext cx="7950460" cy="400110"/>
          </a:xfrm>
          <a:prstGeom prst="rect">
            <a:avLst/>
          </a:prstGeom>
          <a:noFill/>
        </p:spPr>
        <p:txBody>
          <a:bodyPr wrap="square" rtlCol="0">
            <a:spAutoFit/>
          </a:bodyPr>
          <a:lstStyle/>
          <a:p>
            <a:r>
              <a:rPr lang="de-CH" sz="1000" dirty="0">
                <a:latin typeface="+mj-lt"/>
              </a:rPr>
              <a:t>1: Oser und Oelkers (2001, S. 584f, zitiert nach Stadelmann, 2004, S. 161); 2:  (Bräm. 1994, S. 119, zitiert nach Stadelmann, 2004, S. 19), 3: Adamina (2004). </a:t>
            </a:r>
          </a:p>
        </p:txBody>
      </p:sp>
      <p:sp>
        <p:nvSpPr>
          <p:cNvPr id="15" name="Rechteck 14"/>
          <p:cNvSpPr/>
          <p:nvPr/>
        </p:nvSpPr>
        <p:spPr>
          <a:xfrm>
            <a:off x="1701457" y="2852621"/>
            <a:ext cx="5979212" cy="1785104"/>
          </a:xfrm>
          <a:prstGeom prst="rect">
            <a:avLst/>
          </a:prstGeom>
          <a:solidFill>
            <a:srgbClr val="FF0000"/>
          </a:solidFill>
        </p:spPr>
        <p:txBody>
          <a:bodyPr wrap="square">
            <a:spAutoFit/>
          </a:bodyPr>
          <a:lstStyle/>
          <a:p>
            <a:pPr>
              <a:defRPr/>
            </a:pPr>
            <a:r>
              <a:rPr lang="en-GB" sz="2200" b="1" dirty="0" smtClean="0">
                <a:solidFill>
                  <a:schemeClr val="bg1"/>
                </a:solidFill>
                <a:latin typeface="+mj-lt"/>
              </a:rPr>
              <a:t>Research Gap:                                                                                  Lack of studies that investigate the theory-practice gap in teacher training with a focus on (competence-orientated) textbooks</a:t>
            </a:r>
            <a:r>
              <a:rPr lang="en-GB" sz="2200" dirty="0" smtClean="0">
                <a:solidFill>
                  <a:schemeClr val="bg1"/>
                </a:solidFill>
                <a:latin typeface="+mj-lt"/>
              </a:rPr>
              <a:t>.</a:t>
            </a:r>
            <a:endParaRPr lang="en-GB" sz="2200" dirty="0">
              <a:solidFill>
                <a:schemeClr val="bg1"/>
              </a:solidFill>
              <a:latin typeface="+mj-lt"/>
            </a:endParaRPr>
          </a:p>
        </p:txBody>
      </p:sp>
    </p:spTree>
    <p:extLst>
      <p:ext uri="{BB962C8B-B14F-4D97-AF65-F5344CB8AC3E}">
        <p14:creationId xmlns:p14="http://schemas.microsoft.com/office/powerpoint/2010/main" val="23803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animBg="1"/>
    </p:bldLst>
  </p:timing>
</p:sld>
</file>

<file path=ppt/theme/theme1.xml><?xml version="1.0" encoding="utf-8"?>
<a:theme xmlns:a="http://schemas.openxmlformats.org/drawingml/2006/main" name="PP_Vorlage_Vorlesung_F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PPP_Vorlesung_FE.potx" id="{3C7B7582-C523-4B47-B74B-4D33F683A2EF}" vid="{C25E572B-63ED-4C35-B4D0-3A8154892491}"/>
    </a:ext>
  </a:extLst>
</a:theme>
</file>

<file path=ppt/theme/theme2.xml><?xml version="1.0" encoding="utf-8"?>
<a:theme xmlns:a="http://schemas.openxmlformats.org/drawingml/2006/main" name="Office-Design">
  <a:themeElements>
    <a:clrScheme name="PHLu Corporate">
      <a:dk1>
        <a:sysClr val="windowText" lastClr="000000"/>
      </a:dk1>
      <a:lt1>
        <a:sysClr val="window" lastClr="FFFFFF"/>
      </a:lt1>
      <a:dk2>
        <a:srgbClr val="1F497D"/>
      </a:dk2>
      <a:lt2>
        <a:srgbClr val="EEECE1"/>
      </a:lt2>
      <a:accent1>
        <a:srgbClr val="B1804A"/>
      </a:accent1>
      <a:accent2>
        <a:srgbClr val="A25572"/>
      </a:accent2>
      <a:accent3>
        <a:srgbClr val="B15855"/>
      </a:accent3>
      <a:accent4>
        <a:srgbClr val="A48752"/>
      </a:accent4>
      <a:accent5>
        <a:srgbClr val="7E7B52"/>
      </a:accent5>
      <a:accent6>
        <a:srgbClr val="769D94"/>
      </a:accent6>
      <a:hlink>
        <a:srgbClr val="0000FF"/>
      </a:hlink>
      <a:folHlink>
        <a:srgbClr val="800080"/>
      </a:folHlink>
    </a:clrScheme>
    <a:fontScheme name="PH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theme>
</file>

<file path=ppt/theme/theme3.xml><?xml version="1.0" encoding="utf-8"?>
<a:theme xmlns:a="http://schemas.openxmlformats.org/drawingml/2006/main" name="Office-Design">
  <a:themeElements>
    <a:clrScheme name="PHLu Corporate">
      <a:dk1>
        <a:sysClr val="windowText" lastClr="000000"/>
      </a:dk1>
      <a:lt1>
        <a:sysClr val="window" lastClr="FFFFFF"/>
      </a:lt1>
      <a:dk2>
        <a:srgbClr val="1F497D"/>
      </a:dk2>
      <a:lt2>
        <a:srgbClr val="EEECE1"/>
      </a:lt2>
      <a:accent1>
        <a:srgbClr val="B1804A"/>
      </a:accent1>
      <a:accent2>
        <a:srgbClr val="A25572"/>
      </a:accent2>
      <a:accent3>
        <a:srgbClr val="B15855"/>
      </a:accent3>
      <a:accent4>
        <a:srgbClr val="A48752"/>
      </a:accent4>
      <a:accent5>
        <a:srgbClr val="7E7B52"/>
      </a:accent5>
      <a:accent6>
        <a:srgbClr val="769D94"/>
      </a:accent6>
      <a:hlink>
        <a:srgbClr val="0000FF"/>
      </a:hlink>
      <a:folHlink>
        <a:srgbClr val="800080"/>
      </a:folHlink>
    </a:clrScheme>
    <a:fontScheme name="PH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PH_Luzern_PP-Vorlage-Vorlesung</Template>
  <TotalTime>0</TotalTime>
  <Words>4530</Words>
  <Application>Microsoft Office PowerPoint</Application>
  <PresentationFormat>Bildschirmpräsentation (4:3)</PresentationFormat>
  <Paragraphs>669</Paragraphs>
  <Slides>35</Slides>
  <Notes>17</Notes>
  <HiddenSlides>3</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35</vt:i4>
      </vt:variant>
    </vt:vector>
  </HeadingPairs>
  <TitlesOfParts>
    <vt:vector size="46" baseType="lpstr">
      <vt:lpstr>ＭＳ Ｐゴシック</vt:lpstr>
      <vt:lpstr>Arial</vt:lpstr>
      <vt:lpstr>Calibri</vt:lpstr>
      <vt:lpstr>Cambria Math</vt:lpstr>
      <vt:lpstr>Segoe UI</vt:lpstr>
      <vt:lpstr>Symbol</vt:lpstr>
      <vt:lpstr>Times New Roman</vt:lpstr>
      <vt:lpstr>Univers 45 Light</vt:lpstr>
      <vt:lpstr>Wingdings</vt:lpstr>
      <vt:lpstr>Wingdings 3</vt:lpstr>
      <vt:lpstr>PP_Vorlage_Vorlesung_FE</vt:lpstr>
      <vt:lpstr>PowerPoint-Präsentation</vt:lpstr>
      <vt:lpstr>Agenda</vt:lpstr>
      <vt:lpstr>Theoretical Background</vt:lpstr>
      <vt:lpstr>What is the relevance of textbooks today?</vt:lpstr>
      <vt:lpstr>What is the relevance of textbooks for young teachers?</vt:lpstr>
      <vt:lpstr>What is a main desiderate of teacher trainings?</vt:lpstr>
      <vt:lpstr>What relevance could textbooks have in teacher training?</vt:lpstr>
      <vt:lpstr> Research gap &amp; Question</vt:lpstr>
      <vt:lpstr>Could textbooks minimise the theory-practice gap in teacher trainings?</vt:lpstr>
      <vt:lpstr>Research Questions</vt:lpstr>
      <vt:lpstr>Research Design &amp; Methods</vt:lpstr>
      <vt:lpstr>Methodological approach</vt:lpstr>
      <vt:lpstr>Mixed-Method-Design</vt:lpstr>
      <vt:lpstr> Results</vt:lpstr>
      <vt:lpstr>Results I: </vt:lpstr>
      <vt:lpstr>What is important to teachers and to teacher trainers in assignments and experiments in competence-oriented textbooks?</vt:lpstr>
      <vt:lpstr>PowerPoint-Präsentation</vt:lpstr>
      <vt:lpstr>PowerPoint-Präsentation</vt:lpstr>
      <vt:lpstr>Checklist for Competence-oriented  Textbooks (COTEX)                    Download: https://bit.ly/2U0NpOO </vt:lpstr>
      <vt:lpstr>Checklist for Competence-oriented  Textbooks (COTEX)                    Download: https://bit.ly/2U0NpOO </vt:lpstr>
      <vt:lpstr>Checklist for Competence-oriented  Textbooks (COTEX)                    Download: https://bit.ly/2U0NpOO </vt:lpstr>
      <vt:lpstr>Checklist for Competence-oriented  Textbooks (COTEX)                    Download: https://bit.ly/2U0NpOO </vt:lpstr>
      <vt:lpstr>First results of COTEX Study 2</vt:lpstr>
      <vt:lpstr>PowerPoint-Präsentation</vt:lpstr>
      <vt:lpstr>PowerPoint-Präsentation</vt:lpstr>
      <vt:lpstr>Sample: teacher student COTEX rating</vt:lpstr>
      <vt:lpstr>Reflection</vt:lpstr>
      <vt:lpstr>Conclusion and Implications</vt:lpstr>
      <vt:lpstr>Outlook</vt:lpstr>
      <vt:lpstr>Outlook</vt:lpstr>
      <vt:lpstr>PowerPoint-Präsentation</vt:lpstr>
      <vt:lpstr>Literatur</vt:lpstr>
      <vt:lpstr>Literatur</vt:lpstr>
      <vt:lpstr>Literatur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Integrierte naturwissenschaftliche Lehrerbildung – Entwicklung professioneller Kompetenz bei Lehramtsstudierenden</dc:title>
  <dc:creator>Dorothee Brovelli</dc:creator>
  <cp:lastModifiedBy>Maja Brückmann</cp:lastModifiedBy>
  <cp:revision>807</cp:revision>
  <cp:lastPrinted>2013-04-04T10:01:25Z</cp:lastPrinted>
  <dcterms:created xsi:type="dcterms:W3CDTF">2013-06-25T09:40:33Z</dcterms:created>
  <dcterms:modified xsi:type="dcterms:W3CDTF">2019-08-27T13:29:11Z</dcterms:modified>
</cp:coreProperties>
</file>